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81" r:id="rId1"/>
    <p:sldMasterId id="2147483685" r:id="rId2"/>
    <p:sldMasterId id="2147483687" r:id="rId3"/>
  </p:sldMasterIdLst>
  <p:notesMasterIdLst>
    <p:notesMasterId r:id="rId29"/>
  </p:notesMasterIdLst>
  <p:handoutMasterIdLst>
    <p:handoutMasterId r:id="rId30"/>
  </p:handoutMasterIdLst>
  <p:sldIdLst>
    <p:sldId id="308" r:id="rId4"/>
    <p:sldId id="354" r:id="rId5"/>
    <p:sldId id="366" r:id="rId6"/>
    <p:sldId id="343" r:id="rId7"/>
    <p:sldId id="403" r:id="rId8"/>
    <p:sldId id="407" r:id="rId9"/>
    <p:sldId id="377" r:id="rId10"/>
    <p:sldId id="378" r:id="rId11"/>
    <p:sldId id="394" r:id="rId12"/>
    <p:sldId id="346" r:id="rId13"/>
    <p:sldId id="347" r:id="rId14"/>
    <p:sldId id="405" r:id="rId15"/>
    <p:sldId id="370" r:id="rId16"/>
    <p:sldId id="379" r:id="rId17"/>
    <p:sldId id="380" r:id="rId18"/>
    <p:sldId id="408" r:id="rId19"/>
    <p:sldId id="418" r:id="rId20"/>
    <p:sldId id="424" r:id="rId21"/>
    <p:sldId id="423" r:id="rId22"/>
    <p:sldId id="420" r:id="rId23"/>
    <p:sldId id="409" r:id="rId24"/>
    <p:sldId id="410" r:id="rId25"/>
    <p:sldId id="421" r:id="rId26"/>
    <p:sldId id="414" r:id="rId27"/>
    <p:sldId id="412" r:id="rId28"/>
  </p:sldIdLst>
  <p:sldSz cx="12192000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3333CC"/>
    <a:srgbClr val="333399"/>
    <a:srgbClr val="FDEE20"/>
    <a:srgbClr val="99CCFF"/>
    <a:srgbClr val="A3A3E0"/>
    <a:srgbClr val="6B6BD6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36" autoAdjust="0"/>
    <p:restoredTop sz="87282" autoAdjust="0"/>
  </p:normalViewPr>
  <p:slideViewPr>
    <p:cSldViewPr>
      <p:cViewPr varScale="1">
        <p:scale>
          <a:sx n="56" d="100"/>
          <a:sy n="56" d="100"/>
        </p:scale>
        <p:origin x="67" y="62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717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handoutMaster" Target="handoutMasters/handoutMaster1.xml"/><Relationship Id="rId35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boone\Documents\CS_Documents\INDOT\data\Data_All_190110\Excel\20190911_INDOT_Survey_Analysi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794971389368924"/>
          <c:y val="2.0616242331473893E-2"/>
          <c:w val="0.71886637485275806"/>
          <c:h val="0.8718411368624831"/>
        </c:manualLayout>
      </c:layout>
      <c:doughnutChart>
        <c:varyColors val="1"/>
        <c:ser>
          <c:idx val="0"/>
          <c:order val="0"/>
          <c:spPr>
            <a:solidFill>
              <a:srgbClr val="FF9B29"/>
            </a:solidFill>
          </c:spPr>
          <c:dPt>
            <c:idx val="0"/>
            <c:bubble3D val="0"/>
            <c:spPr>
              <a:solidFill>
                <a:srgbClr val="78AFD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E26-4B7F-9E73-923F839B56D7}"/>
              </c:ext>
            </c:extLst>
          </c:dPt>
          <c:dPt>
            <c:idx val="1"/>
            <c:bubble3D val="0"/>
            <c:spPr>
              <a:solidFill>
                <a:srgbClr val="F768A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E26-4B7F-9E73-923F839B56D7}"/>
              </c:ext>
            </c:extLst>
          </c:dPt>
          <c:dPt>
            <c:idx val="2"/>
            <c:bubble3D val="0"/>
            <c:spPr>
              <a:solidFill>
                <a:srgbClr val="FF9B2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E26-4B7F-9E73-923F839B56D7}"/>
              </c:ext>
            </c:extLst>
          </c:dPt>
          <c:dLbls>
            <c:dLbl>
              <c:idx val="0"/>
              <c:layout>
                <c:manualLayout>
                  <c:x val="-0.13418986923091591"/>
                  <c:y val="-9.6742957233698121E-2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E26-4B7F-9E73-923F839B56D7}"/>
                </c:ext>
              </c:extLst>
            </c:dLbl>
            <c:dLbl>
              <c:idx val="1"/>
              <c:layout>
                <c:manualLayout>
                  <c:x val="2.8754971978053389E-2"/>
                  <c:y val="-2.8453810951086633E-3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E26-4B7F-9E73-923F839B56D7}"/>
                </c:ext>
              </c:extLst>
            </c:dLbl>
            <c:dLbl>
              <c:idx val="2"/>
              <c:layout>
                <c:manualLayout>
                  <c:x val="0.10303864958802461"/>
                  <c:y val="-7.3979908472827954E-2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E26-4B7F-9E73-923F839B56D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UrbanRuralPie!$A$11:$A$13</c:f>
              <c:strCache>
                <c:ptCount val="3"/>
                <c:pt idx="0">
                  <c:v>Rural</c:v>
                </c:pt>
                <c:pt idx="1">
                  <c:v>Suburban</c:v>
                </c:pt>
                <c:pt idx="2">
                  <c:v>Urban</c:v>
                </c:pt>
              </c:strCache>
            </c:strRef>
          </c:cat>
          <c:val>
            <c:numRef>
              <c:f>UrbanRuralPie!$B$11:$B$13</c:f>
              <c:numCache>
                <c:formatCode>General</c:formatCode>
                <c:ptCount val="3"/>
                <c:pt idx="0">
                  <c:v>525</c:v>
                </c:pt>
                <c:pt idx="1">
                  <c:v>847</c:v>
                </c:pt>
                <c:pt idx="2">
                  <c:v>478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E26-4B7F-9E73-923F839B56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475" cy="463550"/>
          </a:xfrm>
          <a:prstGeom prst="rect">
            <a:avLst/>
          </a:prstGeom>
        </p:spPr>
        <p:txBody>
          <a:bodyPr vert="horz" lIns="91427" tIns="45713" rIns="91427" bIns="45713" rtlCol="0"/>
          <a:lstStyle>
            <a:lvl1pPr algn="l" eaLnBrk="0" hangingPunct="0">
              <a:defRPr sz="1200"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9" y="0"/>
            <a:ext cx="3038475" cy="463550"/>
          </a:xfrm>
          <a:prstGeom prst="rect">
            <a:avLst/>
          </a:prstGeom>
        </p:spPr>
        <p:txBody>
          <a:bodyPr vert="horz" lIns="91427" tIns="45713" rIns="91427" bIns="45713" rtlCol="0"/>
          <a:lstStyle>
            <a:lvl1pPr algn="r" eaLnBrk="0" hangingPunct="0">
              <a:defRPr sz="1200">
                <a:latin typeface="Tahoma" charset="0"/>
              </a:defRPr>
            </a:lvl1pPr>
          </a:lstStyle>
          <a:p>
            <a:pPr>
              <a:defRPr/>
            </a:pPr>
            <a:fld id="{59AB9836-D45A-4515-95B8-3476BB0F565B}" type="datetimeFigureOut">
              <a:rPr lang="en-US"/>
              <a:pPr>
                <a:defRPr/>
              </a:pPr>
              <a:t>6/3/2019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31263"/>
            <a:ext cx="3038475" cy="463550"/>
          </a:xfrm>
          <a:prstGeom prst="rect">
            <a:avLst/>
          </a:prstGeom>
        </p:spPr>
        <p:txBody>
          <a:bodyPr vert="horz" lIns="91427" tIns="45713" rIns="91427" bIns="45713" rtlCol="0" anchor="b"/>
          <a:lstStyle>
            <a:lvl1pPr algn="l" eaLnBrk="0" hangingPunct="0">
              <a:defRPr sz="1200"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9" y="8831263"/>
            <a:ext cx="3038475" cy="463550"/>
          </a:xfrm>
          <a:prstGeom prst="rect">
            <a:avLst/>
          </a:prstGeom>
        </p:spPr>
        <p:txBody>
          <a:bodyPr vert="horz" lIns="91427" tIns="45713" rIns="91427" bIns="45713" rtlCol="0" anchor="b"/>
          <a:lstStyle>
            <a:lvl1pPr algn="r" eaLnBrk="0" hangingPunct="0">
              <a:defRPr sz="1200">
                <a:latin typeface="Tahoma" charset="0"/>
              </a:defRPr>
            </a:lvl1pPr>
          </a:lstStyle>
          <a:p>
            <a:pPr>
              <a:defRPr/>
            </a:pPr>
            <a:fld id="{014B20B4-C581-4ED5-A940-517DDF097F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4521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475" cy="463550"/>
          </a:xfrm>
          <a:prstGeom prst="rect">
            <a:avLst/>
          </a:prstGeom>
        </p:spPr>
        <p:txBody>
          <a:bodyPr vert="horz" lIns="91427" tIns="45713" rIns="91427" bIns="45713" rtlCol="0"/>
          <a:lstStyle>
            <a:lvl1pPr algn="l" eaLnBrk="0" hangingPunct="0">
              <a:defRPr sz="1200"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9" y="0"/>
            <a:ext cx="3038475" cy="463550"/>
          </a:xfrm>
          <a:prstGeom prst="rect">
            <a:avLst/>
          </a:prstGeom>
        </p:spPr>
        <p:txBody>
          <a:bodyPr vert="horz" lIns="91427" tIns="45713" rIns="91427" bIns="45713" rtlCol="0"/>
          <a:lstStyle>
            <a:lvl1pPr algn="r" eaLnBrk="0" hangingPunct="0">
              <a:defRPr sz="1200">
                <a:latin typeface="Tahoma" charset="0"/>
              </a:defRPr>
            </a:lvl1pPr>
          </a:lstStyle>
          <a:p>
            <a:pPr>
              <a:defRPr/>
            </a:pPr>
            <a:fld id="{9A449696-5772-4345-BD1F-0F95725FA9C7}" type="datetimeFigureOut">
              <a:rPr lang="en-US"/>
              <a:pPr>
                <a:defRPr/>
              </a:pPr>
              <a:t>6/3/2019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8500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7" tIns="45713" rIns="91427" bIns="45713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6" y="4416426"/>
            <a:ext cx="5607050" cy="4181475"/>
          </a:xfrm>
          <a:prstGeom prst="rect">
            <a:avLst/>
          </a:prstGeom>
        </p:spPr>
        <p:txBody>
          <a:bodyPr vert="horz" lIns="91427" tIns="45713" rIns="91427" bIns="45713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31263"/>
            <a:ext cx="3038475" cy="463550"/>
          </a:xfrm>
          <a:prstGeom prst="rect">
            <a:avLst/>
          </a:prstGeom>
        </p:spPr>
        <p:txBody>
          <a:bodyPr vert="horz" lIns="91427" tIns="45713" rIns="91427" bIns="45713" rtlCol="0" anchor="b"/>
          <a:lstStyle>
            <a:lvl1pPr algn="l" eaLnBrk="0" hangingPunct="0">
              <a:defRPr sz="1200"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9" y="8831263"/>
            <a:ext cx="3038475" cy="463550"/>
          </a:xfrm>
          <a:prstGeom prst="rect">
            <a:avLst/>
          </a:prstGeom>
        </p:spPr>
        <p:txBody>
          <a:bodyPr vert="horz" lIns="91427" tIns="45713" rIns="91427" bIns="45713" rtlCol="0" anchor="b"/>
          <a:lstStyle>
            <a:lvl1pPr algn="r" eaLnBrk="0" hangingPunct="0">
              <a:defRPr sz="1200">
                <a:latin typeface="Tahoma" charset="0"/>
              </a:defRPr>
            </a:lvl1pPr>
          </a:lstStyle>
          <a:p>
            <a:pPr>
              <a:defRPr/>
            </a:pPr>
            <a:fld id="{5A29CA73-FB4E-4F52-B708-EEDAF426FB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1576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9860" eaLnBrk="0" hangingPunct="0">
              <a:defRPr sz="19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16130" indent="-275434" defTabSz="879860" eaLnBrk="0" hangingPunct="0">
              <a:defRPr sz="19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01738" indent="-220348" defTabSz="879860" eaLnBrk="0" hangingPunct="0">
              <a:defRPr sz="19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542433" indent="-220348" defTabSz="879860" eaLnBrk="0" hangingPunct="0">
              <a:defRPr sz="19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1983128" indent="-220348" defTabSz="879860" eaLnBrk="0" hangingPunct="0">
              <a:defRPr sz="19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423823" indent="-220348" defTabSz="87986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864518" indent="-220348" defTabSz="87986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305213" indent="-220348" defTabSz="87986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745908" indent="-220348" defTabSz="87986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B8CA2AC8-F788-42E5-9AA1-8701EAB9EDE0}" type="slidenum">
              <a:rPr lang="en-US" altLang="en-US" sz="1200"/>
              <a:pPr/>
              <a:t>1</a:t>
            </a:fld>
            <a:endParaRPr lang="en-US" altLang="en-US" sz="1200"/>
          </a:p>
        </p:txBody>
      </p:sp>
      <p:sp>
        <p:nvSpPr>
          <p:cNvPr id="21507" name="Rectangle 2"/>
          <p:cNvSpPr>
            <a:spLocks noChangeArrowheads="1"/>
          </p:cNvSpPr>
          <p:nvPr/>
        </p:nvSpPr>
        <p:spPr bwMode="auto">
          <a:xfrm>
            <a:off x="3806429" y="0"/>
            <a:ext cx="2911872" cy="448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8139" tIns="44070" rIns="88139" bIns="44070" anchor="ctr"/>
          <a:lstStyle>
            <a:lvl1pPr eaLnBrk="0" hangingPunct="0"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endParaRPr lang="en-US" altLang="en-US"/>
          </a:p>
        </p:txBody>
      </p:sp>
      <p:sp>
        <p:nvSpPr>
          <p:cNvPr id="21508" name="Rectangle 3"/>
          <p:cNvSpPr>
            <a:spLocks noChangeArrowheads="1"/>
          </p:cNvSpPr>
          <p:nvPr/>
        </p:nvSpPr>
        <p:spPr bwMode="auto">
          <a:xfrm>
            <a:off x="3806429" y="8553980"/>
            <a:ext cx="2911872" cy="448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382" tIns="0" rIns="18382" bIns="0" anchor="b"/>
          <a:lstStyle>
            <a:lvl1pPr defTabSz="920750" eaLnBrk="0" hangingPunct="0"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defTabSz="920750" eaLnBrk="0" hangingPunct="0"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defTabSz="920750" eaLnBrk="0" hangingPunct="0"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defTabSz="920750" eaLnBrk="0" hangingPunct="0"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defTabSz="920750" eaLnBrk="0" hangingPunct="0"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r"/>
            <a:r>
              <a:rPr lang="en-US" altLang="en-US" sz="1000" i="1"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21509" name="Rectangle 4"/>
          <p:cNvSpPr>
            <a:spLocks noChangeArrowheads="1"/>
          </p:cNvSpPr>
          <p:nvPr/>
        </p:nvSpPr>
        <p:spPr bwMode="auto">
          <a:xfrm>
            <a:off x="0" y="8553980"/>
            <a:ext cx="2911872" cy="448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8139" tIns="44070" rIns="88139" bIns="44070" anchor="ctr"/>
          <a:lstStyle>
            <a:lvl1pPr eaLnBrk="0" hangingPunct="0"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endParaRPr lang="en-US" altLang="en-US"/>
          </a:p>
        </p:txBody>
      </p:sp>
      <p:sp>
        <p:nvSpPr>
          <p:cNvPr id="21510" name="Rectangle 5"/>
          <p:cNvSpPr>
            <a:spLocks noChangeArrowheads="1"/>
          </p:cNvSpPr>
          <p:nvPr/>
        </p:nvSpPr>
        <p:spPr bwMode="auto">
          <a:xfrm>
            <a:off x="0" y="0"/>
            <a:ext cx="2911872" cy="448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8139" tIns="44070" rIns="88139" bIns="44070" anchor="ctr"/>
          <a:lstStyle>
            <a:lvl1pPr eaLnBrk="0" hangingPunct="0"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endParaRPr lang="en-US" altLang="en-US"/>
          </a:p>
        </p:txBody>
      </p:sp>
      <p:sp>
        <p:nvSpPr>
          <p:cNvPr id="21511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9413" y="688975"/>
            <a:ext cx="5967412" cy="3357563"/>
          </a:xfrm>
          <a:ln w="12700" cap="flat">
            <a:solidFill>
              <a:schemeClr val="tx1"/>
            </a:solidFill>
          </a:ln>
        </p:spPr>
      </p:sp>
    </p:spTree>
    <p:extLst>
      <p:ext uri="{BB962C8B-B14F-4D97-AF65-F5344CB8AC3E}">
        <p14:creationId xmlns:p14="http://schemas.microsoft.com/office/powerpoint/2010/main" val="37688076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8500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29CA73-FB4E-4F52-B708-EEDAF426FB9C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378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8500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29CA73-FB4E-4F52-B708-EEDAF426FB9C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9784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8500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29CA73-FB4E-4F52-B708-EEDAF426FB9C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539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8500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29CA73-FB4E-4F52-B708-EEDAF426FB9C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4539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8500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29CA73-FB4E-4F52-B708-EEDAF426FB9C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201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8500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29CA73-FB4E-4F52-B708-EEDAF426FB9C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7412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8500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2982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8500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6100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8500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8300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8500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8465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8500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29CA73-FB4E-4F52-B708-EEDAF426FB9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9193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8500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6574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8500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3519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8500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7671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8500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8839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8500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9321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8500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2409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8500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29CA73-FB4E-4F52-B708-EEDAF426FB9C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4359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8500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29CA73-FB4E-4F52-B708-EEDAF426FB9C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3020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8500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29CA73-FB4E-4F52-B708-EEDAF426FB9C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9418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8500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7027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8500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29CA73-FB4E-4F52-B708-EEDAF426FB9C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3781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8500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29CA73-FB4E-4F52-B708-EEDAF426FB9C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2658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8500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29CA73-FB4E-4F52-B708-EEDAF426FB9C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9590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400" y="1"/>
            <a:ext cx="11887200" cy="838200"/>
          </a:xfrm>
          <a:prstGeom prst="rect">
            <a:avLst/>
          </a:prstGeom>
        </p:spPr>
        <p:txBody>
          <a:bodyPr anchor="b"/>
          <a:lstStyle>
            <a:lvl1pPr>
              <a:defRPr baseline="0"/>
            </a:lvl1pPr>
          </a:lstStyle>
          <a:p>
            <a:r>
              <a:rPr lang="en-US" dirty="0"/>
              <a:t>Slide title (Calibri Light 44)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52400" y="914400"/>
            <a:ext cx="11887200" cy="5257800"/>
          </a:xfrm>
        </p:spPr>
        <p:txBody>
          <a:bodyPr/>
          <a:lstStyle>
            <a:lvl1pPr>
              <a:defRPr baseline="0"/>
            </a:lvl1pPr>
            <a:lvl2pPr>
              <a:defRPr baseline="0"/>
            </a:lvl2pPr>
            <a:lvl3pPr>
              <a:defRPr baseline="0"/>
            </a:lvl3pPr>
            <a:lvl4pPr>
              <a:defRPr sz="1200"/>
            </a:lvl4pPr>
            <a:lvl5pPr>
              <a:defRPr sz="900"/>
            </a:lvl5pPr>
          </a:lstStyle>
          <a:p>
            <a:pPr lvl="0"/>
            <a:r>
              <a:rPr lang="en-US" dirty="0"/>
              <a:t>First level (Calibri Light 28)</a:t>
            </a:r>
          </a:p>
          <a:p>
            <a:pPr lvl="1"/>
            <a:r>
              <a:rPr lang="en-US" dirty="0"/>
              <a:t>Second level (Calibri Light 24)</a:t>
            </a:r>
          </a:p>
          <a:p>
            <a:pPr lvl="2"/>
            <a:r>
              <a:rPr lang="en-US" dirty="0"/>
              <a:t>Third level (Calibri Light 20)</a:t>
            </a:r>
          </a:p>
          <a:p>
            <a:pPr lvl="3"/>
            <a:r>
              <a:rPr lang="en-US" dirty="0"/>
              <a:t>Fourth level (Calibri Light 16)</a:t>
            </a:r>
          </a:p>
          <a:p>
            <a:pPr lvl="4"/>
            <a:r>
              <a:rPr lang="en-US" dirty="0"/>
              <a:t>Fifth level (Calibri Light 12)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B4D35-40B5-4ACD-86EF-F562D6117CB2}" type="datetimeFigureOut">
              <a:rPr lang="en-US" smtClean="0"/>
              <a:t>6/3/2019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B8464-9A39-4D17-9EBA-8AC931709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366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52400" y="914400"/>
            <a:ext cx="5867400" cy="5257800"/>
          </a:xfrm>
        </p:spPr>
        <p:txBody>
          <a:bodyPr/>
          <a:lstStyle>
            <a:lvl1pPr>
              <a:defRPr baseline="0"/>
            </a:lvl1pPr>
            <a:lvl2pPr>
              <a:defRPr baseline="0"/>
            </a:lvl2pPr>
            <a:lvl3pPr>
              <a:defRPr/>
            </a:lvl3pPr>
            <a:lvl4pPr>
              <a:defRPr sz="1200"/>
            </a:lvl4pPr>
            <a:lvl5pPr>
              <a:defRPr sz="900" baseline="0"/>
            </a:lvl5pPr>
          </a:lstStyle>
          <a:p>
            <a:pPr lvl="0"/>
            <a:r>
              <a:rPr lang="en-US" dirty="0"/>
              <a:t>First level (Calibri Light 28)</a:t>
            </a:r>
          </a:p>
          <a:p>
            <a:pPr lvl="1"/>
            <a:r>
              <a:rPr lang="en-US" dirty="0"/>
              <a:t>Second level (Calibri Light 24)</a:t>
            </a:r>
          </a:p>
          <a:p>
            <a:pPr lvl="2"/>
            <a:r>
              <a:rPr lang="en-US" dirty="0"/>
              <a:t>Third level (Calibri Light 20)</a:t>
            </a:r>
          </a:p>
          <a:p>
            <a:pPr lvl="3"/>
            <a:r>
              <a:rPr lang="en-US" dirty="0"/>
              <a:t>Fourth level (Calibri Light 16)</a:t>
            </a:r>
          </a:p>
          <a:p>
            <a:pPr lvl="4"/>
            <a:r>
              <a:rPr lang="en-US" dirty="0"/>
              <a:t>Fifth Level (Calibri Light 12)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48400" y="914400"/>
            <a:ext cx="5791200" cy="5257800"/>
          </a:xfrm>
        </p:spPr>
        <p:txBody>
          <a:bodyPr/>
          <a:lstStyle>
            <a:lvl1pPr>
              <a:defRPr baseline="0"/>
            </a:lvl1pPr>
            <a:lvl2pPr>
              <a:defRPr/>
            </a:lvl2pPr>
            <a:lvl3pPr>
              <a:defRPr baseline="0"/>
            </a:lvl3pPr>
            <a:lvl4pPr>
              <a:defRPr sz="1200" baseline="0"/>
            </a:lvl4pPr>
            <a:lvl5pPr>
              <a:defRPr sz="900" baseline="0"/>
            </a:lvl5pPr>
          </a:lstStyle>
          <a:p>
            <a:pPr lvl="0"/>
            <a:r>
              <a:rPr lang="en-US" dirty="0"/>
              <a:t>First level (Calibri Light 28)</a:t>
            </a:r>
          </a:p>
          <a:p>
            <a:pPr lvl="1"/>
            <a:r>
              <a:rPr lang="en-US" dirty="0"/>
              <a:t>Second level (Calibri Light 24)</a:t>
            </a:r>
          </a:p>
          <a:p>
            <a:pPr lvl="2"/>
            <a:r>
              <a:rPr lang="en-US" dirty="0"/>
              <a:t>Third level (Calibri Light 20)</a:t>
            </a:r>
          </a:p>
          <a:p>
            <a:pPr lvl="3"/>
            <a:r>
              <a:rPr lang="en-US" dirty="0"/>
              <a:t>Fourth level (Calibri Light 16)</a:t>
            </a:r>
          </a:p>
          <a:p>
            <a:pPr lvl="4"/>
            <a:r>
              <a:rPr lang="en-US" dirty="0"/>
              <a:t>Fifth level (Calibri Light 12)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B4D35-40B5-4ACD-86EF-F562D6117CB2}" type="datetimeFigureOut">
              <a:rPr lang="en-US" smtClean="0"/>
              <a:t>6/3/2019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B8464-9A39-4D17-9EBA-8AC931709B9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52400" y="1"/>
            <a:ext cx="11887200" cy="838200"/>
          </a:xfrm>
          <a:prstGeom prst="rect">
            <a:avLst/>
          </a:prstGeom>
        </p:spPr>
        <p:txBody>
          <a:bodyPr anchor="b"/>
          <a:lstStyle>
            <a:lvl1pPr>
              <a:defRPr baseline="0"/>
            </a:lvl1pPr>
          </a:lstStyle>
          <a:p>
            <a:r>
              <a:rPr lang="en-US" dirty="0"/>
              <a:t>Slide title (Calibri Light 44)</a:t>
            </a:r>
          </a:p>
        </p:txBody>
      </p:sp>
    </p:spTree>
    <p:extLst>
      <p:ext uri="{BB962C8B-B14F-4D97-AF65-F5344CB8AC3E}">
        <p14:creationId xmlns:p14="http://schemas.microsoft.com/office/powerpoint/2010/main" val="2537988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B4D35-40B5-4ACD-86EF-F562D6117CB2}" type="datetimeFigureOut">
              <a:rPr lang="en-US" smtClean="0"/>
              <a:t>6/3/2019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B8464-9A39-4D17-9EBA-8AC931709B93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52400" y="1"/>
            <a:ext cx="11887200" cy="838200"/>
          </a:xfrm>
          <a:prstGeom prst="rect">
            <a:avLst/>
          </a:prstGeom>
        </p:spPr>
        <p:txBody>
          <a:bodyPr anchor="b"/>
          <a:lstStyle>
            <a:lvl1pPr>
              <a:defRPr/>
            </a:lvl1pPr>
          </a:lstStyle>
          <a:p>
            <a:r>
              <a:rPr lang="en-US" dirty="0"/>
              <a:t>Slide title (Calibri Light 44)</a:t>
            </a:r>
          </a:p>
        </p:txBody>
      </p:sp>
    </p:spTree>
    <p:extLst>
      <p:ext uri="{BB962C8B-B14F-4D97-AF65-F5344CB8AC3E}">
        <p14:creationId xmlns:p14="http://schemas.microsoft.com/office/powerpoint/2010/main" val="7145981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B4D35-40B5-4ACD-86EF-F562D6117CB2}" type="datetimeFigureOut">
              <a:rPr lang="en-US" smtClean="0"/>
              <a:t>6/3/2019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B8464-9A39-4D17-9EBA-8AC931709B93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91286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75077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4033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3000" y="1143000"/>
            <a:ext cx="9906000" cy="2387600"/>
          </a:xfrm>
          <a:prstGeom prst="rect">
            <a:avLst/>
          </a:prstGeom>
        </p:spPr>
        <p:txBody>
          <a:bodyPr anchor="b"/>
          <a:lstStyle>
            <a:lvl1pPr algn="ctr">
              <a:defRPr sz="3300" b="1" baseline="0"/>
            </a:lvl1pPr>
          </a:lstStyle>
          <a:p>
            <a:r>
              <a:rPr lang="en-US" dirty="0"/>
              <a:t>Presentation title (Calibri Light 44 Bold)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581400"/>
            <a:ext cx="9906000" cy="21336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451"/>
              </a:spcBef>
              <a:buNone/>
              <a:defRPr sz="2100" baseline="0"/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 dirty="0"/>
              <a:t>Presenter name (Calibri Light 32)</a:t>
            </a:r>
          </a:p>
          <a:p>
            <a:r>
              <a:rPr lang="en-US" dirty="0"/>
              <a:t>Presenter title, INDOT (Calibri Light 32)</a:t>
            </a:r>
          </a:p>
          <a:p>
            <a:r>
              <a:rPr lang="en-US" dirty="0"/>
              <a:t>Presentation date (Calibri Light 28)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B4D35-40B5-4ACD-86EF-F562D6117CB2}" type="datetimeFigureOut">
              <a:rPr lang="en-US" smtClean="0"/>
              <a:t>6/3/2019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B8464-9A39-4D17-9EBA-8AC931709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09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B4D35-40B5-4ACD-86EF-F562D6117CB2}" type="datetimeFigureOut">
              <a:rPr lang="en-US" smtClean="0"/>
              <a:t>6/3/2019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B8464-9A39-4D17-9EBA-8AC931709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335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13314" y="-1945090"/>
            <a:ext cx="12418628" cy="1074818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1066800"/>
            <a:ext cx="11887200" cy="495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First level (Calibri Light 28)</a:t>
            </a:r>
          </a:p>
          <a:p>
            <a:pPr lvl="1"/>
            <a:r>
              <a:rPr lang="en-US" dirty="0"/>
              <a:t>Second level (Calibri Light 24)</a:t>
            </a:r>
          </a:p>
          <a:p>
            <a:pPr lvl="2"/>
            <a:r>
              <a:rPr lang="en-US" dirty="0"/>
              <a:t>Third level (Calibri Light 20)</a:t>
            </a:r>
          </a:p>
          <a:p>
            <a:pPr lvl="3"/>
            <a:r>
              <a:rPr lang="en-US" dirty="0"/>
              <a:t>Fourth level (Calibri Light 16)</a:t>
            </a:r>
          </a:p>
          <a:p>
            <a:pPr lvl="4"/>
            <a:r>
              <a:rPr lang="en-US" dirty="0"/>
              <a:t>Fifth level (Calibri Light 12)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3B4D35-40B5-4ACD-86EF-F562D6117CB2}" type="datetimeFigureOut">
              <a:rPr lang="en-US" smtClean="0"/>
              <a:t>6/3/2019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7B8464-9A39-4D17-9EBA-8AC931709B93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838200"/>
            <a:ext cx="1066800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 txBox="1">
            <a:spLocks/>
          </p:cNvSpPr>
          <p:nvPr/>
        </p:nvSpPr>
        <p:spPr>
          <a:xfrm>
            <a:off x="228600" y="1"/>
            <a:ext cx="10515600" cy="83820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en-US" sz="3300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0" y="838200"/>
            <a:ext cx="1066800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 txBox="1">
            <a:spLocks/>
          </p:cNvSpPr>
          <p:nvPr userDrawn="1"/>
        </p:nvSpPr>
        <p:spPr>
          <a:xfrm>
            <a:off x="228600" y="1"/>
            <a:ext cx="10515600" cy="83820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en-US" sz="3300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5846711"/>
            <a:ext cx="1219200" cy="385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752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9" r:id="rId4"/>
    <p:sldLayoutId id="2147483690" r:id="rId5"/>
    <p:sldLayoutId id="2147483691" r:id="rId6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1"/>
        </a:spcBef>
        <a:buFont typeface="Arial" panose="020B0604020202020204" pitchFamily="34" charset="0"/>
        <a:buChar char="•"/>
        <a:defRPr sz="2100" kern="1200">
          <a:solidFill>
            <a:srgbClr val="002060"/>
          </a:solidFill>
          <a:latin typeface="+mj-lt"/>
          <a:ea typeface="+mn-ea"/>
          <a:cs typeface="+mn-cs"/>
        </a:defRPr>
      </a:lvl1pPr>
      <a:lvl2pPr marL="51433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 baseline="0">
          <a:solidFill>
            <a:srgbClr val="002060"/>
          </a:solidFill>
          <a:latin typeface="+mj-lt"/>
          <a:ea typeface="+mn-ea"/>
          <a:cs typeface="+mn-cs"/>
        </a:defRPr>
      </a:lvl2pPr>
      <a:lvl3pPr marL="857229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 baseline="0">
          <a:solidFill>
            <a:srgbClr val="002060"/>
          </a:solidFill>
          <a:latin typeface="+mj-lt"/>
          <a:ea typeface="+mn-ea"/>
          <a:cs typeface="+mn-cs"/>
        </a:defRPr>
      </a:lvl3pPr>
      <a:lvl4pPr marL="1200121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rgbClr val="002060"/>
          </a:solidFill>
          <a:latin typeface="+mj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 baseline="0">
          <a:solidFill>
            <a:srgbClr val="002060"/>
          </a:solidFill>
          <a:latin typeface="+mj-lt"/>
          <a:ea typeface="+mn-ea"/>
          <a:cs typeface="+mn-cs"/>
        </a:defRPr>
      </a:lvl5pPr>
      <a:lvl6pPr marL="1885904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3314" y="-1945090"/>
            <a:ext cx="12418628" cy="1074818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3B4D35-40B5-4ACD-86EF-F562D6117CB2}" type="datetimeFigureOut">
              <a:rPr lang="en-US" smtClean="0"/>
              <a:t>6/3/2019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7B8464-9A39-4D17-9EBA-8AC931709B9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ounded Rectangle 6"/>
          <p:cNvSpPr/>
          <p:nvPr userDrawn="1"/>
        </p:nvSpPr>
        <p:spPr>
          <a:xfrm>
            <a:off x="1181100" y="1123950"/>
            <a:ext cx="9829800" cy="4610100"/>
          </a:xfrm>
          <a:prstGeom prst="roundRect">
            <a:avLst/>
          </a:prstGeom>
          <a:noFill/>
          <a:ln w="1016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5846711"/>
            <a:ext cx="1219200" cy="385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526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1"/>
        </a:spcBef>
        <a:buFont typeface="Arial" panose="020B0604020202020204" pitchFamily="34" charset="0"/>
        <a:buChar char="•"/>
        <a:defRPr sz="2100" kern="1200">
          <a:solidFill>
            <a:srgbClr val="002060"/>
          </a:solidFill>
          <a:latin typeface="+mj-lt"/>
          <a:ea typeface="+mn-ea"/>
          <a:cs typeface="+mn-cs"/>
        </a:defRPr>
      </a:lvl1pPr>
      <a:lvl2pPr marL="51433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j-lt"/>
          <a:ea typeface="+mn-ea"/>
          <a:cs typeface="+mn-cs"/>
        </a:defRPr>
      </a:lvl2pPr>
      <a:lvl3pPr marL="857229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rgbClr val="002060"/>
          </a:solidFill>
          <a:latin typeface="+mj-lt"/>
          <a:ea typeface="+mn-ea"/>
          <a:cs typeface="+mn-cs"/>
        </a:defRPr>
      </a:lvl3pPr>
      <a:lvl4pPr marL="1200121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rgbClr val="002060"/>
          </a:solidFill>
          <a:latin typeface="+mj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rgbClr val="002060"/>
          </a:solidFill>
          <a:latin typeface="+mj-lt"/>
          <a:ea typeface="+mn-ea"/>
          <a:cs typeface="+mn-cs"/>
        </a:defRPr>
      </a:lvl5pPr>
      <a:lvl6pPr marL="1885904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3314" y="-1945090"/>
            <a:ext cx="12418628" cy="1074818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3B4D35-40B5-4ACD-86EF-F562D6117CB2}" type="datetimeFigureOut">
              <a:rPr lang="en-US" smtClean="0"/>
              <a:t>6/3/2019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7B8464-9A39-4D17-9EBA-8AC931709B9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5846711"/>
            <a:ext cx="1219200" cy="385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672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1"/>
        </a:spcBef>
        <a:buFont typeface="Arial" panose="020B0604020202020204" pitchFamily="34" charset="0"/>
        <a:buChar char="•"/>
        <a:defRPr sz="2100" kern="1200">
          <a:solidFill>
            <a:srgbClr val="002060"/>
          </a:solidFill>
          <a:latin typeface="+mj-lt"/>
          <a:ea typeface="+mn-ea"/>
          <a:cs typeface="+mn-cs"/>
        </a:defRPr>
      </a:lvl1pPr>
      <a:lvl2pPr marL="51433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j-lt"/>
          <a:ea typeface="+mn-ea"/>
          <a:cs typeface="+mn-cs"/>
        </a:defRPr>
      </a:lvl2pPr>
      <a:lvl3pPr marL="857229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rgbClr val="002060"/>
          </a:solidFill>
          <a:latin typeface="+mj-lt"/>
          <a:ea typeface="+mn-ea"/>
          <a:cs typeface="+mn-cs"/>
        </a:defRPr>
      </a:lvl3pPr>
      <a:lvl4pPr marL="1200121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rgbClr val="002060"/>
          </a:solidFill>
          <a:latin typeface="+mj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rgbClr val="002060"/>
          </a:solidFill>
          <a:latin typeface="+mj-lt"/>
          <a:ea typeface="+mn-ea"/>
          <a:cs typeface="+mn-cs"/>
        </a:defRPr>
      </a:lvl5pPr>
      <a:lvl6pPr marL="1885904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unityremarks.com/indiana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emf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in.gov/indot/2666.htm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9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rnunnally@indot.in.gov" TargetMode="External"/><Relationship Id="rId5" Type="http://schemas.openxmlformats.org/officeDocument/2006/relationships/image" Target="../media/image60.png"/><Relationship Id="rId4" Type="http://schemas.openxmlformats.org/officeDocument/2006/relationships/hyperlink" Target="mailto:jhan@corradino.co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114231-L"/>
          <p:cNvPicPr/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lum bright="24000"/>
          </a:blip>
          <a:srcRect/>
          <a:stretch>
            <a:fillRect/>
          </a:stretch>
        </p:blipFill>
        <p:spPr bwMode="auto">
          <a:xfrm>
            <a:off x="4572001" y="762001"/>
            <a:ext cx="3383015" cy="3325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0" dist="50800" dir="5400000" algn="ctr" rotWithShape="0">
              <a:srgbClr val="000000">
                <a:alpha val="43137"/>
              </a:srgbClr>
            </a:outerShdw>
          </a:effectLst>
          <a:scene3d>
            <a:camera prst="orthographicFront"/>
            <a:lightRig rig="glow" dir="t"/>
          </a:scene3d>
          <a:sp3d extrusionH="139700" contourW="76200" prstMaterial="matte">
            <a:extrusionClr>
              <a:schemeClr val="bg1"/>
            </a:extrusionClr>
            <a:contourClr>
              <a:schemeClr val="bg1"/>
            </a:contourClr>
          </a:sp3d>
        </p:spPr>
      </p:pic>
      <p:pic>
        <p:nvPicPr>
          <p:cNvPr id="2051" name="Picture 1034" descr="Equip-inspection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lum bright="25000"/>
          </a:blip>
          <a:srcRect/>
          <a:stretch>
            <a:fillRect/>
          </a:stretch>
        </p:blipFill>
        <p:spPr bwMode="auto">
          <a:xfrm>
            <a:off x="7543800" y="373380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0" dist="50800" dir="5400000" algn="ctr" rotWithShape="0">
              <a:srgbClr val="000000">
                <a:alpha val="15000"/>
              </a:srgbClr>
            </a:outerShdw>
          </a:effectLst>
        </p:spPr>
      </p:pic>
      <p:pic>
        <p:nvPicPr>
          <p:cNvPr id="11" name="Picture 10"/>
          <p:cNvPicPr/>
          <p:nvPr/>
        </p:nvPicPr>
        <p:blipFill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lum bright="24000"/>
          </a:blip>
          <a:srcRect/>
          <a:stretch>
            <a:fillRect/>
          </a:stretch>
        </p:blipFill>
        <p:spPr bwMode="auto">
          <a:xfrm>
            <a:off x="7391400" y="762000"/>
            <a:ext cx="3200400" cy="31207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1033" descr="IMG_0015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  <a:lum bright="25000"/>
          </a:blip>
          <a:srcRect/>
          <a:stretch>
            <a:fillRect/>
          </a:stretch>
        </p:blipFill>
        <p:spPr bwMode="auto">
          <a:xfrm>
            <a:off x="1524000" y="838200"/>
            <a:ext cx="3124200" cy="2596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1035" descr="digger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3">
                <a:shade val="45000"/>
                <a:satMod val="135000"/>
              </a:schemeClr>
              <a:prstClr val="white"/>
            </a:duotone>
            <a:lum bright="25000"/>
          </a:blip>
          <a:srcRect t="7204" b="11441"/>
          <a:stretch>
            <a:fillRect/>
          </a:stretch>
        </p:blipFill>
        <p:spPr bwMode="auto">
          <a:xfrm>
            <a:off x="4953000" y="3962400"/>
            <a:ext cx="264033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1036" descr="DSC_1381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3">
                <a:shade val="45000"/>
                <a:satMod val="135000"/>
              </a:schemeClr>
              <a:prstClr val="white"/>
            </a:duotone>
            <a:lum bright="25000"/>
          </a:blip>
          <a:srcRect/>
          <a:stretch>
            <a:fillRect/>
          </a:stretch>
        </p:blipFill>
        <p:spPr bwMode="auto">
          <a:xfrm>
            <a:off x="1524000" y="3429000"/>
            <a:ext cx="3759200" cy="245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0" name="Rectangle 1026"/>
          <p:cNvSpPr>
            <a:spLocks noChangeArrowheads="1"/>
          </p:cNvSpPr>
          <p:nvPr/>
        </p:nvSpPr>
        <p:spPr bwMode="auto">
          <a:xfrm>
            <a:off x="2209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endParaRPr lang="en-US" altLang="en-US"/>
          </a:p>
        </p:txBody>
      </p:sp>
      <p:sp>
        <p:nvSpPr>
          <p:cNvPr id="3081" name="Rectangle 1027"/>
          <p:cNvSpPr>
            <a:spLocks noChangeArrowheads="1"/>
          </p:cNvSpPr>
          <p:nvPr/>
        </p:nvSpPr>
        <p:spPr bwMode="auto">
          <a:xfrm>
            <a:off x="4648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endParaRPr lang="en-US" altLang="en-US"/>
          </a:p>
        </p:txBody>
      </p:sp>
      <p:sp>
        <p:nvSpPr>
          <p:cNvPr id="161796" name="Rectangle 1028"/>
          <p:cNvSpPr>
            <a:spLocks noChangeArrowheads="1"/>
          </p:cNvSpPr>
          <p:nvPr/>
        </p:nvSpPr>
        <p:spPr bwMode="auto">
          <a:xfrm>
            <a:off x="2286001" y="636427"/>
            <a:ext cx="7924800" cy="5840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3500" tIns="25400" rIns="63500" bIns="25400">
            <a:spAutoFit/>
          </a:bodyPr>
          <a:lstStyle/>
          <a:p>
            <a:pPr algn="r" eaLnBrk="0" hangingPunct="0">
              <a:lnSpc>
                <a:spcPct val="95000"/>
              </a:lnSpc>
              <a:defRPr/>
            </a:pPr>
            <a:endParaRPr lang="en-US" sz="3800" b="1" i="1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eaLnBrk="0" hangingPunct="0">
              <a:lnSpc>
                <a:spcPct val="95000"/>
              </a:lnSpc>
              <a:defRPr/>
            </a:pPr>
            <a:endParaRPr lang="en-US" sz="3800" b="1" i="1" dirty="0">
              <a:solidFill>
                <a:srgbClr val="0000A8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eaLnBrk="0" hangingPunct="0">
              <a:lnSpc>
                <a:spcPct val="95000"/>
              </a:lnSpc>
              <a:defRPr/>
            </a:pPr>
            <a:r>
              <a:rPr lang="en-US" sz="3800" b="1" i="1" dirty="0">
                <a:solidFill>
                  <a:srgbClr val="0000A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Developing Visions for Indiana Statewide Corridors </a:t>
            </a:r>
          </a:p>
          <a:p>
            <a:pPr eaLnBrk="0" hangingPunct="0">
              <a:lnSpc>
                <a:spcPct val="95000"/>
              </a:lnSpc>
              <a:defRPr/>
            </a:pPr>
            <a:endParaRPr lang="en-US" sz="3800" b="1" i="1" dirty="0">
              <a:solidFill>
                <a:srgbClr val="0000A8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eaLnBrk="0" hangingPunct="0">
              <a:lnSpc>
                <a:spcPct val="95000"/>
              </a:lnSpc>
              <a:defRPr/>
            </a:pPr>
            <a:endParaRPr lang="en-US" sz="2400" b="1" i="1" dirty="0">
              <a:solidFill>
                <a:srgbClr val="0000A8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eaLnBrk="0" hangingPunct="0">
              <a:lnSpc>
                <a:spcPct val="95000"/>
              </a:lnSpc>
              <a:defRPr/>
            </a:pPr>
            <a:r>
              <a:rPr lang="en-US" sz="2400" b="1" i="1" dirty="0">
                <a:solidFill>
                  <a:srgbClr val="0000A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Roy Nunnally, Director </a:t>
            </a:r>
          </a:p>
          <a:p>
            <a:pPr eaLnBrk="0" hangingPunct="0">
              <a:lnSpc>
                <a:spcPct val="95000"/>
              </a:lnSpc>
              <a:defRPr/>
            </a:pPr>
            <a:r>
              <a:rPr lang="en-US" sz="2400" b="1" i="1" dirty="0">
                <a:solidFill>
                  <a:srgbClr val="0000A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INDOT Asset Planning &amp; Programming </a:t>
            </a:r>
          </a:p>
          <a:p>
            <a:pPr eaLnBrk="0" hangingPunct="0">
              <a:lnSpc>
                <a:spcPct val="95000"/>
              </a:lnSpc>
              <a:defRPr/>
            </a:pPr>
            <a:endParaRPr lang="en-US" sz="2400" b="1" i="1" dirty="0">
              <a:solidFill>
                <a:srgbClr val="0000A8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eaLnBrk="0" hangingPunct="0">
              <a:lnSpc>
                <a:spcPct val="95000"/>
              </a:lnSpc>
              <a:defRPr/>
            </a:pPr>
            <a:r>
              <a:rPr lang="en-US" sz="2400" b="1" i="1" dirty="0">
                <a:solidFill>
                  <a:srgbClr val="0000A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Johnny Han, Technical Vice President</a:t>
            </a:r>
          </a:p>
          <a:p>
            <a:pPr eaLnBrk="0" hangingPunct="0">
              <a:lnSpc>
                <a:spcPct val="95000"/>
              </a:lnSpc>
              <a:defRPr/>
            </a:pPr>
            <a:r>
              <a:rPr lang="en-US" sz="2400" b="1" i="1" dirty="0">
                <a:solidFill>
                  <a:srgbClr val="0000A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The Corradino Group</a:t>
            </a:r>
          </a:p>
          <a:p>
            <a:pPr eaLnBrk="0" hangingPunct="0">
              <a:lnSpc>
                <a:spcPct val="95000"/>
              </a:lnSpc>
              <a:defRPr/>
            </a:pPr>
            <a:endParaRPr lang="en-US" sz="2400" b="1" i="1" dirty="0">
              <a:solidFill>
                <a:srgbClr val="0000A8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algn="r" eaLnBrk="0" hangingPunct="0">
              <a:lnSpc>
                <a:spcPct val="95000"/>
              </a:lnSpc>
              <a:defRPr/>
            </a:pPr>
            <a:r>
              <a:rPr lang="en-US" sz="38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  </a:t>
            </a:r>
          </a:p>
        </p:txBody>
      </p:sp>
      <p:sp>
        <p:nvSpPr>
          <p:cNvPr id="3084" name="Rectangle 1031"/>
          <p:cNvSpPr>
            <a:spLocks noChangeArrowheads="1"/>
          </p:cNvSpPr>
          <p:nvPr/>
        </p:nvSpPr>
        <p:spPr bwMode="auto">
          <a:xfrm>
            <a:off x="1917701" y="6369050"/>
            <a:ext cx="792797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/>
          <a:lstStyle>
            <a:lvl1pPr eaLnBrk="0" hangingPunct="0"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endParaRPr lang="en-US" altLang="en-US" sz="1400">
              <a:latin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BB3799C-745F-45A2-B5A8-1A07528B9815}"/>
              </a:ext>
            </a:extLst>
          </p:cNvPr>
          <p:cNvSpPr/>
          <p:nvPr/>
        </p:nvSpPr>
        <p:spPr>
          <a:xfrm>
            <a:off x="304801" y="169738"/>
            <a:ext cx="8534400" cy="695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lnSpc>
                <a:spcPct val="95000"/>
              </a:lnSpc>
              <a:spcAft>
                <a:spcPts val="600"/>
              </a:spcAft>
              <a:defRPr/>
            </a:pPr>
            <a:r>
              <a:rPr lang="en-US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2019 TRB Transportation Application Conference</a:t>
            </a:r>
          </a:p>
          <a:p>
            <a:pPr eaLnBrk="0" hangingPunct="0">
              <a:lnSpc>
                <a:spcPct val="95000"/>
              </a:lnSpc>
              <a:defRPr/>
            </a:pPr>
            <a:r>
              <a:rPr lang="en-US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Session P10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1B0EF0-88C1-4BA8-B624-40473A63A5FB}"/>
              </a:ext>
            </a:extLst>
          </p:cNvPr>
          <p:cNvSpPr/>
          <p:nvPr/>
        </p:nvSpPr>
        <p:spPr>
          <a:xfrm>
            <a:off x="4178300" y="6177293"/>
            <a:ext cx="3835400" cy="355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95000"/>
              </a:lnSpc>
              <a:spcAft>
                <a:spcPts val="600"/>
              </a:spcAft>
              <a:defRPr/>
            </a:pPr>
            <a:r>
              <a:rPr lang="en-US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June 4, 2019</a:t>
            </a:r>
          </a:p>
        </p:txBody>
      </p:sp>
    </p:spTree>
    <p:extLst>
      <p:ext uri="{BB962C8B-B14F-4D97-AF65-F5344CB8AC3E}">
        <p14:creationId xmlns:p14="http://schemas.microsoft.com/office/powerpoint/2010/main" val="2898243055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49986" y="1419225"/>
            <a:ext cx="4350614" cy="4191000"/>
          </a:xfrm>
        </p:spPr>
        <p:txBody>
          <a:bodyPr>
            <a:normAutofit fontScale="92500"/>
          </a:bodyPr>
          <a:lstStyle/>
          <a:p>
            <a:r>
              <a:rPr lang="en-US" dirty="0"/>
              <a:t>Crowdsource outreach opportunities </a:t>
            </a:r>
          </a:p>
          <a:p>
            <a:r>
              <a:rPr lang="en-US" dirty="0"/>
              <a:t>Collects comments, responses, and votes</a:t>
            </a:r>
          </a:p>
          <a:p>
            <a:r>
              <a:rPr lang="en-US" dirty="0"/>
              <a:t>Allows others to see and support issues submitted</a:t>
            </a:r>
          </a:p>
          <a:p>
            <a:r>
              <a:rPr lang="en-US" dirty="0"/>
              <a:t>Mobile Friendly</a:t>
            </a:r>
          </a:p>
          <a:p>
            <a:r>
              <a:rPr lang="en-US" dirty="0"/>
              <a:t>Google Map Background for familiarity </a:t>
            </a:r>
          </a:p>
          <a:p>
            <a:r>
              <a:rPr lang="en-US" dirty="0"/>
              <a:t>Geocoded comments can be exported to other map applications</a:t>
            </a:r>
          </a:p>
          <a:p>
            <a:r>
              <a:rPr lang="en-US" dirty="0"/>
              <a:t>User can select multiple languages for increased outreach</a:t>
            </a:r>
          </a:p>
          <a:p>
            <a:r>
              <a:rPr lang="en-US" dirty="0"/>
              <a:t>More information here </a:t>
            </a:r>
            <a:r>
              <a:rPr lang="en-US" dirty="0">
                <a:hlinkClick r:id="rId3"/>
              </a:rPr>
              <a:t>https://communityremarks.com/indiana/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6181725" y="1543050"/>
            <a:ext cx="3257550" cy="39433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Community Remarks Citizens Engagement Map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0" y="1422742"/>
            <a:ext cx="5706041" cy="46318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2165" y="4232376"/>
            <a:ext cx="3878835" cy="15422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837878" y="3978462"/>
            <a:ext cx="40290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 Agency &amp; Personal Social Media to Get the Word Out</a:t>
            </a:r>
          </a:p>
        </p:txBody>
      </p:sp>
    </p:spTree>
    <p:extLst>
      <p:ext uri="{BB962C8B-B14F-4D97-AF65-F5344CB8AC3E}">
        <p14:creationId xmlns:p14="http://schemas.microsoft.com/office/powerpoint/2010/main" val="11984765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9288" y="838200"/>
            <a:ext cx="4505592" cy="5830765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Only Survey Results: Statewide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3400" y="990600"/>
            <a:ext cx="57235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527</a:t>
            </a:r>
            <a:r>
              <a:rPr lang="en-US" dirty="0"/>
              <a:t> Comments Received from 12/14/18 to 2/2/19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69%</a:t>
            </a:r>
            <a:r>
              <a:rPr lang="en-US" dirty="0"/>
              <a:t> comments were on state facilities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274</a:t>
            </a:r>
            <a:r>
              <a:rPr lang="en-US" dirty="0"/>
              <a:t> responders left their contact information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2082740"/>
            <a:ext cx="3505200" cy="435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1090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914400" y="914400"/>
            <a:ext cx="5181600" cy="5257800"/>
          </a:xfrm>
        </p:spPr>
        <p:txBody>
          <a:bodyPr/>
          <a:lstStyle/>
          <a:p>
            <a:r>
              <a:rPr lang="en-US" dirty="0"/>
              <a:t>7-Regional Meetings November-January with 114 Participants </a:t>
            </a:r>
          </a:p>
          <a:p>
            <a:pPr lvl="1"/>
            <a:r>
              <a:rPr lang="en-US" dirty="0"/>
              <a:t>Metropolitan, Regional, District, and Federal Transportation Partners </a:t>
            </a:r>
          </a:p>
          <a:p>
            <a:pPr lvl="1"/>
            <a:r>
              <a:rPr lang="en-US" dirty="0"/>
              <a:t>Local Elected Officials &amp; Board Members</a:t>
            </a:r>
          </a:p>
          <a:p>
            <a:pPr lvl="1"/>
            <a:r>
              <a:rPr lang="en-US" dirty="0"/>
              <a:t>Economic Development Stakeholders</a:t>
            </a:r>
          </a:p>
          <a:p>
            <a:pPr lvl="1"/>
            <a:r>
              <a:rPr lang="en-US" dirty="0"/>
              <a:t>Manufacturing representatives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400800" y="2963583"/>
            <a:ext cx="4610100" cy="342053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Bringing stakeholders &amp; partners to the table</a:t>
            </a:r>
          </a:p>
          <a:p>
            <a:pPr lvl="1"/>
            <a:r>
              <a:rPr lang="en-US" dirty="0"/>
              <a:t>Discuss the annual call, programmed projects, new and missed transportation improvement opportunities </a:t>
            </a:r>
          </a:p>
          <a:p>
            <a:pPr lvl="1"/>
            <a:r>
              <a:rPr lang="en-US" dirty="0"/>
              <a:t>Discuss land use, economic development, transformative technologies, and initiatives and potential impacts to the transportation system </a:t>
            </a:r>
          </a:p>
          <a:p>
            <a:pPr lvl="1"/>
            <a:r>
              <a:rPr lang="en-US" dirty="0"/>
              <a:t>Share and discuss ideas, coordinate projects, transportation related needs, corridor visions, and solutions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Regional Planning Coordination Meetings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3352800"/>
            <a:ext cx="3989750" cy="264210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43000" y="6004522"/>
            <a:ext cx="3276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/>
              <a:t>Image Source: </a:t>
            </a:r>
            <a:r>
              <a:rPr lang="en-US" sz="1000" i="1" dirty="0" err="1"/>
              <a:t>InkFreeNews</a:t>
            </a:r>
            <a:endParaRPr lang="en-US" sz="1000" i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7457" y="914400"/>
            <a:ext cx="3352800" cy="187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5068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Multimodal Coordination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063" y="4495800"/>
            <a:ext cx="4215768" cy="2209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44" y="2342086"/>
            <a:ext cx="4543122" cy="24999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108" y="803973"/>
            <a:ext cx="3383693" cy="23770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606" y="873212"/>
            <a:ext cx="3922594" cy="20985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770" y="4394886"/>
            <a:ext cx="4572000" cy="228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85905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0560" y="1039715"/>
            <a:ext cx="3848020" cy="49767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478" y="857250"/>
            <a:ext cx="3974523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Recreation Vs. Utilitarian Bike Trips</a:t>
            </a:r>
          </a:p>
        </p:txBody>
      </p:sp>
      <p:sp>
        <p:nvSpPr>
          <p:cNvPr id="5" name="Oval 4"/>
          <p:cNvSpPr/>
          <p:nvPr/>
        </p:nvSpPr>
        <p:spPr>
          <a:xfrm>
            <a:off x="8451831" y="3133825"/>
            <a:ext cx="457816" cy="459557"/>
          </a:xfrm>
          <a:prstGeom prst="ellipse">
            <a:avLst/>
          </a:prstGeom>
          <a:noFill/>
          <a:ln w="31750">
            <a:solidFill>
              <a:srgbClr val="FF55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8502500" y="2935861"/>
            <a:ext cx="457816" cy="339365"/>
          </a:xfrm>
          <a:prstGeom prst="ellipse">
            <a:avLst/>
          </a:prstGeom>
          <a:noFill/>
          <a:ln w="31750">
            <a:solidFill>
              <a:srgbClr val="FF55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9010986" y="2872227"/>
            <a:ext cx="235925" cy="226244"/>
          </a:xfrm>
          <a:prstGeom prst="ellipse">
            <a:avLst/>
          </a:prstGeom>
          <a:noFill/>
          <a:ln w="31750">
            <a:solidFill>
              <a:srgbClr val="FF55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229237" y="2752031"/>
            <a:ext cx="235925" cy="226244"/>
          </a:xfrm>
          <a:prstGeom prst="ellipse">
            <a:avLst/>
          </a:prstGeom>
          <a:noFill/>
          <a:ln w="31750">
            <a:solidFill>
              <a:srgbClr val="FF55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9407167" y="1719803"/>
            <a:ext cx="293921" cy="267416"/>
          </a:xfrm>
          <a:prstGeom prst="ellipse">
            <a:avLst/>
          </a:prstGeom>
          <a:noFill/>
          <a:ln w="31750">
            <a:solidFill>
              <a:srgbClr val="FF55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8502501" y="1086339"/>
            <a:ext cx="235925" cy="237539"/>
          </a:xfrm>
          <a:prstGeom prst="ellipse">
            <a:avLst/>
          </a:prstGeom>
          <a:noFill/>
          <a:ln w="31750">
            <a:solidFill>
              <a:srgbClr val="FF55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378971" y="5270170"/>
            <a:ext cx="235925" cy="226244"/>
          </a:xfrm>
          <a:prstGeom prst="ellipse">
            <a:avLst/>
          </a:prstGeom>
          <a:noFill/>
          <a:ln w="31750">
            <a:solidFill>
              <a:srgbClr val="FF55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 rot="19316107">
            <a:off x="7873631" y="2473876"/>
            <a:ext cx="352121" cy="226244"/>
          </a:xfrm>
          <a:prstGeom prst="ellipse">
            <a:avLst/>
          </a:prstGeom>
          <a:noFill/>
          <a:ln w="31750">
            <a:solidFill>
              <a:srgbClr val="FF55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496933" y="3565102"/>
            <a:ext cx="235925" cy="226244"/>
          </a:xfrm>
          <a:prstGeom prst="ellipse">
            <a:avLst/>
          </a:prstGeom>
          <a:noFill/>
          <a:ln w="31750">
            <a:solidFill>
              <a:srgbClr val="FF55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8648744" y="2455961"/>
            <a:ext cx="171605" cy="190025"/>
          </a:xfrm>
          <a:prstGeom prst="ellipse">
            <a:avLst/>
          </a:prstGeom>
          <a:noFill/>
          <a:ln w="31750">
            <a:solidFill>
              <a:srgbClr val="FF55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9050290" y="2381590"/>
            <a:ext cx="171605" cy="190025"/>
          </a:xfrm>
          <a:prstGeom prst="ellipse">
            <a:avLst/>
          </a:prstGeom>
          <a:noFill/>
          <a:ln w="31750">
            <a:solidFill>
              <a:srgbClr val="177EF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8858031" y="3875318"/>
            <a:ext cx="171605" cy="190025"/>
          </a:xfrm>
          <a:prstGeom prst="ellipse">
            <a:avLst/>
          </a:prstGeom>
          <a:noFill/>
          <a:ln w="31750">
            <a:solidFill>
              <a:srgbClr val="FF55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8960316" y="4778555"/>
            <a:ext cx="286595" cy="279221"/>
          </a:xfrm>
          <a:prstGeom prst="ellipse">
            <a:avLst/>
          </a:prstGeom>
          <a:noFill/>
          <a:ln w="31750">
            <a:solidFill>
              <a:srgbClr val="FF55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7496932" y="1144288"/>
            <a:ext cx="541432" cy="439976"/>
          </a:xfrm>
          <a:prstGeom prst="ellipse">
            <a:avLst/>
          </a:prstGeom>
          <a:noFill/>
          <a:ln w="31750">
            <a:solidFill>
              <a:srgbClr val="FF55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7965788" y="1086338"/>
            <a:ext cx="186418" cy="158934"/>
          </a:xfrm>
          <a:prstGeom prst="ellipse">
            <a:avLst/>
          </a:prstGeom>
          <a:noFill/>
          <a:ln w="31750">
            <a:solidFill>
              <a:srgbClr val="FF55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9719373" y="3173578"/>
            <a:ext cx="171605" cy="148266"/>
          </a:xfrm>
          <a:prstGeom prst="ellipse">
            <a:avLst/>
          </a:prstGeom>
          <a:noFill/>
          <a:ln w="31750">
            <a:solidFill>
              <a:srgbClr val="FF55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8280227" y="3970330"/>
            <a:ext cx="171605" cy="190025"/>
          </a:xfrm>
          <a:prstGeom prst="ellipse">
            <a:avLst/>
          </a:prstGeom>
          <a:noFill/>
          <a:ln w="31750">
            <a:solidFill>
              <a:srgbClr val="FF55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3810001" y="5915170"/>
            <a:ext cx="2797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Top 250 locations (instead of 100).</a:t>
            </a:r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6535179" y="5353836"/>
            <a:ext cx="2762042" cy="868023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8470122" y="3937213"/>
            <a:ext cx="261286" cy="190025"/>
          </a:xfrm>
          <a:prstGeom prst="ellipse">
            <a:avLst/>
          </a:prstGeom>
          <a:noFill/>
          <a:ln w="31750">
            <a:solidFill>
              <a:srgbClr val="2A9D5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8772229" y="1102211"/>
            <a:ext cx="171605" cy="190025"/>
          </a:xfrm>
          <a:prstGeom prst="ellipse">
            <a:avLst/>
          </a:prstGeom>
          <a:noFill/>
          <a:ln w="31750">
            <a:solidFill>
              <a:srgbClr val="177EF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8514962" y="4137906"/>
            <a:ext cx="171605" cy="190025"/>
          </a:xfrm>
          <a:prstGeom prst="ellipse">
            <a:avLst/>
          </a:prstGeom>
          <a:noFill/>
          <a:ln w="31750">
            <a:solidFill>
              <a:srgbClr val="2A9D5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9428379" y="4042894"/>
            <a:ext cx="171605" cy="190025"/>
          </a:xfrm>
          <a:prstGeom prst="ellipse">
            <a:avLst/>
          </a:prstGeom>
          <a:noFill/>
          <a:ln w="31750">
            <a:solidFill>
              <a:srgbClr val="2A9D5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9543889" y="3606656"/>
            <a:ext cx="261286" cy="190025"/>
          </a:xfrm>
          <a:prstGeom prst="ellipse">
            <a:avLst/>
          </a:prstGeom>
          <a:noFill/>
          <a:ln w="31750">
            <a:solidFill>
              <a:srgbClr val="2A9D5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9297222" y="4399620"/>
            <a:ext cx="171605" cy="190025"/>
          </a:xfrm>
          <a:prstGeom prst="ellipse">
            <a:avLst/>
          </a:prstGeom>
          <a:noFill/>
          <a:ln w="31750">
            <a:solidFill>
              <a:srgbClr val="FF55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2138357" y="835775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Recreation Demand Results</a:t>
            </a:r>
          </a:p>
        </p:txBody>
      </p:sp>
    </p:spTree>
    <p:extLst>
      <p:ext uri="{BB962C8B-B14F-4D97-AF65-F5344CB8AC3E}">
        <p14:creationId xmlns:p14="http://schemas.microsoft.com/office/powerpoint/2010/main" val="297780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62000" y="995382"/>
            <a:ext cx="4190999" cy="1371600"/>
          </a:xfrm>
        </p:spPr>
        <p:txBody>
          <a:bodyPr anchor="t">
            <a:normAutofit fontScale="77500" lnSpcReduction="20000"/>
          </a:bodyPr>
          <a:lstStyle/>
          <a:p>
            <a:r>
              <a:rPr lang="en-US" dirty="0"/>
              <a:t>“Rates” the suitability of state highway network for active transportation</a:t>
            </a:r>
          </a:p>
          <a:p>
            <a:r>
              <a:rPr lang="en-US" dirty="0"/>
              <a:t>Slight shift in suitability from north to south</a:t>
            </a:r>
          </a:p>
          <a:p>
            <a:r>
              <a:rPr lang="en-US" dirty="0"/>
              <a:t>Function of shoulder presence, traffic volumes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438" y="2286000"/>
            <a:ext cx="3595574" cy="17243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438" y="4319904"/>
            <a:ext cx="3595574" cy="19797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000" y="419101"/>
            <a:ext cx="4851057" cy="62721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Bicycle Network Suitability </a:t>
            </a:r>
          </a:p>
        </p:txBody>
      </p:sp>
    </p:spTree>
    <p:extLst>
      <p:ext uri="{BB962C8B-B14F-4D97-AF65-F5344CB8AC3E}">
        <p14:creationId xmlns:p14="http://schemas.microsoft.com/office/powerpoint/2010/main" val="3488475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61E220B-0054-46ED-9DEC-680A1B3AAF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049" y="971490"/>
            <a:ext cx="8558782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marL="342900" indent="-342900" eaLnBrk="0" hangingPunct="0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rgbClr val="003399"/>
                </a:solidFill>
              </a:rPr>
              <a:t>Preliminary Red Flag Investigation (RFI) analysis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FE6F9A-EDD3-4078-88D9-43F21AE70B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918" t="12042" r="34388" b="2244"/>
          <a:stretch/>
        </p:blipFill>
        <p:spPr>
          <a:xfrm>
            <a:off x="565697" y="1583046"/>
            <a:ext cx="2329902" cy="36429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F37BB6-D350-4012-B441-3863CED627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835" y="5408964"/>
            <a:ext cx="2333419" cy="5127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CF075C-5C1E-4E83-ADB7-AB9E435B234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918" t="12605" r="34388" b="1680"/>
          <a:stretch/>
        </p:blipFill>
        <p:spPr>
          <a:xfrm>
            <a:off x="3417592" y="1577184"/>
            <a:ext cx="2329902" cy="36429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E2B19B8-CCAE-44E1-B301-BA60744577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9385" y="5401169"/>
            <a:ext cx="2329902" cy="711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FF17D2C-91D3-48F1-B465-AE5DB0CDC01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5918" t="12606" r="34184" b="1679"/>
          <a:stretch/>
        </p:blipFill>
        <p:spPr>
          <a:xfrm>
            <a:off x="6269487" y="1573590"/>
            <a:ext cx="2350545" cy="36501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843CA4-7BFC-4B83-9418-238544C872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77898" y="5408964"/>
            <a:ext cx="2353721" cy="2780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7FDB5BC-DF39-4510-B5CC-6634AEEEB5C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5816" t="12230" r="34286"/>
          <a:stretch/>
        </p:blipFill>
        <p:spPr>
          <a:xfrm>
            <a:off x="9228406" y="1573590"/>
            <a:ext cx="2286000" cy="363510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674DB32-5DD5-40A2-BFAD-6DFFF6168AC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34268" y="5405540"/>
            <a:ext cx="2280138" cy="139032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Environmental Red Flag Investigation Analysis </a:t>
            </a:r>
          </a:p>
        </p:txBody>
      </p:sp>
    </p:spTree>
    <p:extLst>
      <p:ext uri="{BB962C8B-B14F-4D97-AF65-F5344CB8AC3E}">
        <p14:creationId xmlns:p14="http://schemas.microsoft.com/office/powerpoint/2010/main" val="20341328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61E220B-0054-46ED-9DEC-680A1B3AAF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331159"/>
            <a:ext cx="9666515" cy="78483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marL="342900" indent="-342900" eaLnBrk="0" hangingPunct="0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003399"/>
                </a:solidFill>
              </a:rPr>
              <a:t>ISTDM7 model runs with updated socioeconomic data (2015, 2025, 2045)</a:t>
            </a:r>
          </a:p>
          <a:p>
            <a:pPr marL="342900" indent="-342900" eaLnBrk="0" hangingPunct="0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003399"/>
                </a:solidFill>
              </a:rPr>
              <a:t>Average traffic flow is summarized by corridor segment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4867D5F-FAEB-479F-9FD6-C0A614D17A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5681" y="2253980"/>
            <a:ext cx="942814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eaLnBrk="0" hangingPunct="0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sz="1600" b="1" dirty="0">
                <a:solidFill>
                  <a:srgbClr val="FF0000"/>
                </a:solidFill>
              </a:rPr>
              <a:t>Truck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77E2D8C-DE9C-4DEF-B73D-00AE3476A0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1624" y="2256491"/>
            <a:ext cx="1478691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eaLnBrk="0" hangingPunct="0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sz="1600" b="1" dirty="0">
                <a:solidFill>
                  <a:srgbClr val="FF0000"/>
                </a:solidFill>
              </a:rPr>
              <a:t>Total Traffic</a:t>
            </a: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94FC08-E3D1-40F6-8E79-C22082F516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2608946"/>
            <a:ext cx="3124200" cy="41020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A21CBCA-5CE6-4FAE-AC7B-C94F42134F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0" y="2592534"/>
            <a:ext cx="3124200" cy="412316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Analysis: Traffic Flow </a:t>
            </a:r>
          </a:p>
        </p:txBody>
      </p:sp>
    </p:spTree>
    <p:extLst>
      <p:ext uri="{BB962C8B-B14F-4D97-AF65-F5344CB8AC3E}">
        <p14:creationId xmlns:p14="http://schemas.microsoft.com/office/powerpoint/2010/main" val="22751065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A56449D-7C99-46E5-9C92-423021B470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6474418"/>
            <a:ext cx="7512651" cy="27699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eaLnBrk="0" hangingPunct="0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sz="1200" dirty="0">
                <a:solidFill>
                  <a:srgbClr val="003399"/>
                </a:solidFill>
              </a:rPr>
              <a:t>Adjustments have been made to a few corridor segments through stakeholder coordination.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72F64B-EE08-4EA7-8222-F2CB2CE1FE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2340101"/>
            <a:ext cx="3048000" cy="40019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801BD42-2556-484B-8730-0382C23A8F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4200" y="2340101"/>
            <a:ext cx="3048000" cy="4003485"/>
          </a:xfrm>
          <a:prstGeom prst="rect">
            <a:avLst/>
          </a:prstGeom>
        </p:spPr>
      </p:pic>
      <p:sp>
        <p:nvSpPr>
          <p:cNvPr id="8" name="Rectangle 8">
            <a:extLst>
              <a:ext uri="{FF2B5EF4-FFF2-40B4-BE49-F238E27FC236}">
                <a16:creationId xmlns:a16="http://schemas.microsoft.com/office/drawing/2014/main" id="{B7C916A1-C98E-4921-A8A1-59293A9001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228600"/>
            <a:ext cx="8390377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3300" dirty="0">
                <a:latin typeface="+mj-lt"/>
                <a:ea typeface="Batang" pitchFamily="18" charset="-127"/>
              </a:rPr>
              <a:t>Network Analysis: Traffic Growth</a:t>
            </a:r>
            <a:endParaRPr lang="en-US" sz="3300" dirty="0">
              <a:latin typeface="+mj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E812B2B-6553-4FCD-B543-B6D3E0E9AA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069001"/>
            <a:ext cx="8435667" cy="86177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marL="342900" indent="-342900" eaLnBrk="0" hangingPunct="0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rgbClr val="003399"/>
                </a:solidFill>
              </a:rPr>
              <a:t>INDOT &amp; MPO Models provided growth rates</a:t>
            </a:r>
          </a:p>
          <a:p>
            <a:pPr marL="342900" indent="-342900" eaLnBrk="0" hangingPunct="0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rgbClr val="003399"/>
                </a:solidFill>
              </a:rPr>
              <a:t>Traffic growth shown in general categories: low, med, &amp; high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C5DDF2E-97D7-42E3-9A9A-FCB573703E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9827" y="2001138"/>
            <a:ext cx="1916349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eaLnBrk="0" hangingPunct="0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sz="1600" b="1" dirty="0">
                <a:solidFill>
                  <a:srgbClr val="FF0000"/>
                </a:solidFill>
              </a:rPr>
              <a:t>Truck Growth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FD63E65-0E74-4A40-B664-9599EA3269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8660" y="1987235"/>
            <a:ext cx="2295727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eaLnBrk="0" hangingPunct="0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sz="1600" b="1" dirty="0">
                <a:solidFill>
                  <a:srgbClr val="FF0000"/>
                </a:solidFill>
              </a:rPr>
              <a:t>Total Traffic Growth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4909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ChangeArrowheads="1"/>
          </p:cNvSpPr>
          <p:nvPr/>
        </p:nvSpPr>
        <p:spPr bwMode="auto">
          <a:xfrm>
            <a:off x="304800" y="228600"/>
            <a:ext cx="8390377" cy="48013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defTabSz="685783">
              <a:lnSpc>
                <a:spcPct val="90000"/>
              </a:lnSpc>
            </a:pPr>
            <a:r>
              <a:rPr lang="en-US" sz="28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Network Analysis: Bottlenecks &amp; Congestion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1E220B-0054-46ED-9DEC-680A1B3AAF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143000"/>
            <a:ext cx="5943600" cy="36317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marL="342900" indent="-342900" eaLnBrk="0" hangingPunct="0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rgbClr val="003399"/>
                </a:solidFill>
              </a:rPr>
              <a:t>Bottleneck Identification</a:t>
            </a:r>
          </a:p>
          <a:p>
            <a:pPr marL="800100" lvl="1" indent="-342900" eaLnBrk="0" hangingPunct="0">
              <a:spcBef>
                <a:spcPct val="50000"/>
              </a:spcBef>
              <a:buFontTx/>
              <a:buChar char="-"/>
            </a:pPr>
            <a:r>
              <a:rPr lang="en-US" sz="2000" dirty="0">
                <a:solidFill>
                  <a:srgbClr val="003399"/>
                </a:solidFill>
              </a:rPr>
              <a:t>ISTDM volume/capacity ratio (2015 &amp; 2045)</a:t>
            </a:r>
          </a:p>
          <a:p>
            <a:pPr marL="800100" lvl="1" indent="-342900" eaLnBrk="0" hangingPunct="0">
              <a:spcBef>
                <a:spcPct val="50000"/>
              </a:spcBef>
              <a:buFontTx/>
              <a:buChar char="-"/>
            </a:pPr>
            <a:r>
              <a:rPr lang="en-US" sz="2000" dirty="0">
                <a:solidFill>
                  <a:srgbClr val="003399"/>
                </a:solidFill>
              </a:rPr>
              <a:t>INDOT’s truck bottlenecks (INDOT Freight Plan 2018)</a:t>
            </a:r>
          </a:p>
          <a:p>
            <a:pPr marL="800100" lvl="1" indent="-342900" eaLnBrk="0" hangingPunct="0">
              <a:spcBef>
                <a:spcPct val="50000"/>
              </a:spcBef>
              <a:buFontTx/>
              <a:buChar char="-"/>
            </a:pPr>
            <a:r>
              <a:rPr lang="en-US" sz="2000" dirty="0">
                <a:solidFill>
                  <a:srgbClr val="003399"/>
                </a:solidFill>
              </a:rPr>
              <a:t>NPMRDS data used to determine Level of Travel Time Reliability (LOTTR)</a:t>
            </a:r>
            <a:r>
              <a:rPr lang="en-US" sz="2000" b="1" dirty="0">
                <a:solidFill>
                  <a:srgbClr val="003399"/>
                </a:solidFill>
              </a:rPr>
              <a:t> </a:t>
            </a:r>
          </a:p>
          <a:p>
            <a:pPr marL="342900" indent="-342900" eaLnBrk="0" hangingPunct="0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rgbClr val="003399"/>
                </a:solidFill>
              </a:rPr>
              <a:t>Florida DOT method used for capacity analysis at planning level</a:t>
            </a:r>
          </a:p>
          <a:p>
            <a:pPr marL="342900" indent="-342900" eaLnBrk="0" hangingPunct="0">
              <a:spcBef>
                <a:spcPct val="50000"/>
              </a:spcBef>
              <a:buFont typeface="Wingdings" panose="05000000000000000000" pitchFamily="2" charset="2"/>
              <a:buChar char="§"/>
            </a:pPr>
            <a:endParaRPr lang="en-US" sz="2000" b="1" dirty="0">
              <a:solidFill>
                <a:srgbClr val="003399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A8DA38-C546-4D23-AFDA-EE81239C71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1066800"/>
            <a:ext cx="4229405" cy="5573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1176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 Purpose </a:t>
            </a:r>
          </a:p>
        </p:txBody>
      </p:sp>
      <p:pic>
        <p:nvPicPr>
          <p:cNvPr id="6" name="Content Placeholder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931334"/>
            <a:ext cx="4943181" cy="5699001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062132" y="931334"/>
            <a:ext cx="5063067" cy="557200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Supports the 20-Year, $30B Indiana Next Level Roads Program </a:t>
            </a:r>
          </a:p>
          <a:p>
            <a:r>
              <a:rPr lang="en-US" dirty="0"/>
              <a:t>Preservation of existing roadway infrastructure</a:t>
            </a:r>
          </a:p>
          <a:p>
            <a:r>
              <a:rPr lang="en-US" dirty="0"/>
              <a:t>Supplement the agency’s existing, non-project specific, future year transportation needs report  </a:t>
            </a:r>
            <a:r>
              <a:rPr lang="en-US" dirty="0">
                <a:hlinkClick r:id="rId4"/>
              </a:rPr>
              <a:t>http://www.in.gov/indot/2666.htm</a:t>
            </a:r>
            <a:r>
              <a:rPr lang="en-US" dirty="0"/>
              <a:t>;</a:t>
            </a:r>
          </a:p>
          <a:p>
            <a:r>
              <a:rPr lang="en-US" dirty="0"/>
              <a:t>Develop intermediate and long-term corridor visions &amp; performance goals  for state jurisdictional roadway facilities for enhanced comprehensive transportation planning.  </a:t>
            </a:r>
          </a:p>
          <a:p>
            <a:r>
              <a:rPr lang="en-US" dirty="0"/>
              <a:t>Link to other asset management, planning, and program documents</a:t>
            </a:r>
          </a:p>
          <a:p>
            <a:r>
              <a:rPr lang="en-US" dirty="0"/>
              <a:t>Involve extensive early coordination and outreach with key stakeholders and the general public. </a:t>
            </a:r>
          </a:p>
          <a:p>
            <a:r>
              <a:rPr lang="en-US" dirty="0"/>
              <a:t>Allows for a more comprehensive look at needs and solutions </a:t>
            </a:r>
          </a:p>
          <a:p>
            <a:pPr lvl="1"/>
            <a:r>
              <a:rPr lang="en-US" dirty="0"/>
              <a:t>Local Economic Development &amp; Land-Use Planning </a:t>
            </a:r>
          </a:p>
          <a:p>
            <a:pPr lvl="1"/>
            <a:r>
              <a:rPr lang="en-US" dirty="0"/>
              <a:t>Intermodal  System Connectivity </a:t>
            </a:r>
          </a:p>
          <a:p>
            <a:pPr lvl="1"/>
            <a:r>
              <a:rPr lang="en-US" dirty="0"/>
              <a:t>Multi-Mode Considerations</a:t>
            </a:r>
          </a:p>
          <a:p>
            <a:pPr lvl="1"/>
            <a:r>
              <a:rPr lang="en-US" dirty="0"/>
              <a:t>Access Management Planning </a:t>
            </a:r>
          </a:p>
        </p:txBody>
      </p:sp>
    </p:spTree>
    <p:extLst>
      <p:ext uri="{BB962C8B-B14F-4D97-AF65-F5344CB8AC3E}">
        <p14:creationId xmlns:p14="http://schemas.microsoft.com/office/powerpoint/2010/main" val="42414614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E268E36-1EEF-4F66-8EA5-95B0675898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95400"/>
            <a:ext cx="6339840" cy="21698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marL="800100" lvl="1" indent="-342900" eaLnBrk="0" hangingPunct="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3399"/>
                </a:solidFill>
              </a:rPr>
              <a:t>Coordination with INDOT Freight Team</a:t>
            </a:r>
          </a:p>
          <a:p>
            <a:pPr marL="800100" lvl="1" indent="-342900" eaLnBrk="0" hangingPunct="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3399"/>
                </a:solidFill>
              </a:rPr>
              <a:t>Truck% greater than 40%                        (2015 ISTDM data)</a:t>
            </a:r>
          </a:p>
          <a:p>
            <a:pPr marL="800100" lvl="1" indent="-342900" eaLnBrk="0" hangingPunct="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3399"/>
                </a:solidFill>
              </a:rPr>
              <a:t>Daily truck volume greater than 500         (2015 ISTDM data)</a:t>
            </a:r>
          </a:p>
          <a:p>
            <a:pPr marL="800100" lvl="1" indent="-342900" eaLnBrk="0" hangingPunct="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3399"/>
                </a:solidFill>
              </a:rPr>
              <a:t>FHWA’s Primary Highway Fright System (PHFS)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9226D6-C056-4618-934C-75350B977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1733" y="990600"/>
            <a:ext cx="4122058" cy="54102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4A5CD04-E089-4969-9F39-9462F77F23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4191000"/>
            <a:ext cx="6248400" cy="369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lvl="1" eaLnBrk="0" hangingPunct="0">
              <a:spcBef>
                <a:spcPts val="600"/>
              </a:spcBef>
            </a:pPr>
            <a:r>
              <a:rPr lang="en-US" b="1" dirty="0">
                <a:solidFill>
                  <a:srgbClr val="FF0000"/>
                </a:solidFill>
              </a:rPr>
              <a:t>Note: Interstates are not included in this study.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Analysis: Truck Corridors </a:t>
            </a:r>
          </a:p>
        </p:txBody>
      </p:sp>
    </p:spTree>
    <p:extLst>
      <p:ext uri="{BB962C8B-B14F-4D97-AF65-F5344CB8AC3E}">
        <p14:creationId xmlns:p14="http://schemas.microsoft.com/office/powerpoint/2010/main" val="36014315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7C6976D-1CA2-4464-8C2B-6D506039F2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990600"/>
            <a:ext cx="8794755" cy="132343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marL="342900" indent="-342900" eaLnBrk="0" hangingPunct="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3399"/>
                </a:solidFill>
              </a:rPr>
              <a:t>Acquire data &amp; develop methodology by coordinating with INDOT</a:t>
            </a:r>
          </a:p>
          <a:p>
            <a:pPr marL="342900" indent="-342900" eaLnBrk="0" hangingPunct="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3399"/>
                </a:solidFill>
              </a:rPr>
              <a:t>INDOT 2018 Network Screening Tool</a:t>
            </a:r>
          </a:p>
          <a:p>
            <a:pPr marL="342900" indent="-342900" eaLnBrk="0" hangingPunct="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3399"/>
                </a:solidFill>
              </a:rPr>
              <a:t>I</a:t>
            </a:r>
            <a:r>
              <a:rPr lang="en-US" sz="2000" baseline="-25000" dirty="0">
                <a:solidFill>
                  <a:srgbClr val="003399"/>
                </a:solidFill>
              </a:rPr>
              <a:t>CC</a:t>
            </a:r>
            <a:r>
              <a:rPr lang="en-US" sz="2000" dirty="0">
                <a:solidFill>
                  <a:srgbClr val="003399"/>
                </a:solidFill>
              </a:rPr>
              <a:t> (Index of Crash Cost), I</a:t>
            </a:r>
            <a:r>
              <a:rPr lang="en-US" sz="2000" baseline="-25000" dirty="0">
                <a:solidFill>
                  <a:srgbClr val="003399"/>
                </a:solidFill>
              </a:rPr>
              <a:t>CF</a:t>
            </a:r>
            <a:r>
              <a:rPr lang="en-US" sz="2000" dirty="0">
                <a:solidFill>
                  <a:srgbClr val="003399"/>
                </a:solidFill>
              </a:rPr>
              <a:t> (Index of Crash Frequency)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9CA979-1B10-49C3-9AAB-DA2D917A41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2489389"/>
            <a:ext cx="3200400" cy="42114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CAF1BB2-7622-491E-9F41-0C781B966B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9400" y="2525731"/>
            <a:ext cx="3200400" cy="4206748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Screening: Safety Analysis </a:t>
            </a:r>
          </a:p>
        </p:txBody>
      </p:sp>
    </p:spTree>
    <p:extLst>
      <p:ext uri="{BB962C8B-B14F-4D97-AF65-F5344CB8AC3E}">
        <p14:creationId xmlns:p14="http://schemas.microsoft.com/office/powerpoint/2010/main" val="19189346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ED4921-794A-4C3B-A745-32ACA9D2AC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1072" y="1360953"/>
            <a:ext cx="3991163" cy="523729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27A82ED-7342-4717-922E-8A56A5B1E9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295400"/>
            <a:ext cx="5638800" cy="206210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marL="342900" indent="-342900" eaLnBrk="0" hangingPunct="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003399"/>
                </a:solidFill>
              </a:rPr>
              <a:t>Extensive coordination with INDOT and MPOs to acquire GIS layer data</a:t>
            </a:r>
          </a:p>
          <a:p>
            <a:pPr marL="342900" indent="-342900" eaLnBrk="0" hangingPunct="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003399"/>
                </a:solidFill>
              </a:rPr>
              <a:t>Mapping of Transit / Bike / Ped facilities along corridor segment</a:t>
            </a:r>
          </a:p>
          <a:p>
            <a:pPr marL="342900" indent="-342900" eaLnBrk="0" hangingPunct="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003399"/>
                </a:solidFill>
              </a:rPr>
              <a:t>Evaluation of network connectivity         (Low, Average, High)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Transit/Bike/Pedestrian Needs Assessment </a:t>
            </a:r>
          </a:p>
        </p:txBody>
      </p:sp>
    </p:spTree>
    <p:extLst>
      <p:ext uri="{BB962C8B-B14F-4D97-AF65-F5344CB8AC3E}">
        <p14:creationId xmlns:p14="http://schemas.microsoft.com/office/powerpoint/2010/main" val="33199925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FE0BC92-4A22-4727-A973-72DD054D0A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143000"/>
            <a:ext cx="10820400" cy="70788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marL="342900" indent="-342900" eaLnBrk="0" hangingPunct="0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rgbClr val="003399"/>
                </a:solidFill>
              </a:rPr>
              <a:t>Coordinate with INDOT to develop improvement categories and cost ranges at preliminary planning level.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38AA59-C024-401C-86A8-55F36C82E1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2057400"/>
            <a:ext cx="7686261" cy="4572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Improvement Strategies &amp; Cost Est.</a:t>
            </a:r>
          </a:p>
        </p:txBody>
      </p:sp>
    </p:spTree>
    <p:extLst>
      <p:ext uri="{BB962C8B-B14F-4D97-AF65-F5344CB8AC3E}">
        <p14:creationId xmlns:p14="http://schemas.microsoft.com/office/powerpoint/2010/main" val="3287674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ACB0B54-69C3-490F-8B7B-AD1675CF1A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241078"/>
            <a:ext cx="5075538" cy="423192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marL="342900" indent="-342900" eaLnBrk="0" hangingPunct="0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003399"/>
                </a:solidFill>
              </a:rPr>
              <a:t>Corridor Profile </a:t>
            </a:r>
            <a:r>
              <a:rPr lang="en-US" b="1" dirty="0">
                <a:solidFill>
                  <a:srgbClr val="FF0000"/>
                </a:solidFill>
              </a:rPr>
              <a:t>(behind)</a:t>
            </a:r>
          </a:p>
          <a:p>
            <a:pPr marL="800100" lvl="1" indent="-342900" eaLnBrk="0" hangingPunct="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3399"/>
                </a:solidFill>
              </a:rPr>
              <a:t>An Excel database of study corridors</a:t>
            </a:r>
          </a:p>
          <a:p>
            <a:pPr marL="800100" lvl="1" indent="-342900" eaLnBrk="0" hangingPunct="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3399"/>
                </a:solidFill>
              </a:rPr>
              <a:t>Easy to maintain &amp; update</a:t>
            </a:r>
          </a:p>
          <a:p>
            <a:pPr marL="800100" lvl="1" indent="-342900" eaLnBrk="0" hangingPunct="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3399"/>
                </a:solidFill>
              </a:rPr>
              <a:t>“Dynamically” read by ArcGIS Online </a:t>
            </a:r>
          </a:p>
          <a:p>
            <a:pPr marL="342900" indent="-342900" eaLnBrk="0" hangingPunct="0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003399"/>
                </a:solidFill>
              </a:rPr>
              <a:t>ArcGIS Online </a:t>
            </a:r>
            <a:r>
              <a:rPr lang="en-US" b="1" dirty="0">
                <a:solidFill>
                  <a:srgbClr val="FF0000"/>
                </a:solidFill>
              </a:rPr>
              <a:t>(front)</a:t>
            </a:r>
          </a:p>
          <a:p>
            <a:pPr marL="800100" lvl="1" indent="-342900" eaLnBrk="0" hangingPunct="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3399"/>
                </a:solidFill>
              </a:rPr>
              <a:t>Interactive map showing study corridors </a:t>
            </a:r>
          </a:p>
          <a:p>
            <a:pPr marL="800100" lvl="1" indent="-342900" eaLnBrk="0" hangingPunct="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3399"/>
                </a:solidFill>
              </a:rPr>
              <a:t>Ability to access Corridor Profile via internet and smart devices</a:t>
            </a:r>
          </a:p>
          <a:p>
            <a:pPr marL="800100" lvl="1" indent="-342900" eaLnBrk="0" hangingPunct="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3399"/>
                </a:solidFill>
              </a:rPr>
              <a:t>Open for INDOT’s continuous maintenance and update</a:t>
            </a:r>
          </a:p>
          <a:p>
            <a:pPr marL="800100" lvl="1" indent="-342900" eaLnBrk="0" hangingPunct="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3399"/>
                </a:solidFill>
              </a:rPr>
              <a:t>Draft version available now</a:t>
            </a:r>
          </a:p>
          <a:p>
            <a:pPr eaLnBrk="0" hangingPunct="0">
              <a:lnSpc>
                <a:spcPct val="100000"/>
              </a:lnSpc>
              <a:spcBef>
                <a:spcPct val="50000"/>
              </a:spcBef>
              <a:buNone/>
            </a:pPr>
            <a:endParaRPr lang="en-US" b="1" dirty="0">
              <a:solidFill>
                <a:srgbClr val="003399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GIS On-Line Tool Demonstration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1DEAB2-187F-42FB-889B-87EE1A21C3E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638800" y="1371600"/>
            <a:ext cx="6248400" cy="3429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470052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D7741C-EC46-4819-9FA6-08977E6A61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3775803"/>
            <a:ext cx="3484144" cy="259144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EC5B920-A21E-4246-9ACF-86BF6C86F1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9600" y="4943919"/>
            <a:ext cx="2426400" cy="89255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eaLnBrk="0" hangingPunct="0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sz="2000" b="1" dirty="0">
                <a:solidFill>
                  <a:srgbClr val="003399"/>
                </a:solidFill>
              </a:rPr>
              <a:t>Johnny Han</a:t>
            </a:r>
          </a:p>
          <a:p>
            <a:pPr eaLnBrk="0" hangingPunct="0">
              <a:spcBef>
                <a:spcPts val="0"/>
              </a:spcBef>
            </a:pPr>
            <a:r>
              <a:rPr lang="en-US" sz="1600" dirty="0">
                <a:solidFill>
                  <a:srgbClr val="003399"/>
                </a:solidFill>
                <a:hlinkClick r:id="rId4"/>
              </a:rPr>
              <a:t>jhan@corradino.com</a:t>
            </a:r>
            <a:endParaRPr lang="en-US" sz="1600" dirty="0">
              <a:solidFill>
                <a:srgbClr val="003399"/>
              </a:solidFill>
            </a:endParaRPr>
          </a:p>
          <a:p>
            <a:pPr eaLnBrk="0" hangingPunct="0">
              <a:spcBef>
                <a:spcPts val="0"/>
              </a:spcBef>
            </a:pPr>
            <a:endParaRPr lang="en-US" sz="1600" dirty="0">
              <a:solidFill>
                <a:srgbClr val="003399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F45C25-7D61-4E7B-816A-68183A6E44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499" y="1972546"/>
            <a:ext cx="1327301" cy="13273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3D427E1-D88E-4EE9-AC22-3501EB870E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0337" y="2286000"/>
            <a:ext cx="2654263" cy="89255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eaLnBrk="0" hangingPunct="0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sz="2000" b="1" dirty="0">
                <a:solidFill>
                  <a:srgbClr val="003399"/>
                </a:solidFill>
              </a:rPr>
              <a:t>Roy Nunnally</a:t>
            </a:r>
            <a:endParaRPr lang="en-US" sz="2000" dirty="0">
              <a:solidFill>
                <a:srgbClr val="003399"/>
              </a:solidFill>
            </a:endParaRPr>
          </a:p>
          <a:p>
            <a:pPr eaLnBrk="0" hangingPunct="0">
              <a:spcBef>
                <a:spcPts val="0"/>
              </a:spcBef>
            </a:pPr>
            <a:r>
              <a:rPr lang="en-US" sz="1600" dirty="0">
                <a:solidFill>
                  <a:srgbClr val="003399"/>
                </a:solidFill>
                <a:hlinkClick r:id="rId6"/>
              </a:rPr>
              <a:t>rnunnally@indot.in.gov</a:t>
            </a:r>
            <a:endParaRPr lang="en-US" sz="1600" dirty="0">
              <a:solidFill>
                <a:srgbClr val="003399"/>
              </a:solidFill>
            </a:endParaRPr>
          </a:p>
          <a:p>
            <a:pPr eaLnBrk="0" hangingPunct="0">
              <a:spcBef>
                <a:spcPts val="0"/>
              </a:spcBef>
            </a:pPr>
            <a:endParaRPr lang="en-US" sz="1600" dirty="0">
              <a:solidFill>
                <a:srgbClr val="003399"/>
              </a:solidFill>
            </a:endParaRP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6484B25C-2C86-487D-87C7-362D830CE6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1126" y="1115544"/>
            <a:ext cx="192552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3200" b="1" dirty="0">
                <a:solidFill>
                  <a:schemeClr val="accent6"/>
                </a:solidFill>
                <a:ea typeface="Batang" pitchFamily="18" charset="-127"/>
              </a:rPr>
              <a:t>Contact:</a:t>
            </a:r>
            <a:endParaRPr lang="en-US" sz="3200" dirty="0">
              <a:solidFill>
                <a:schemeClr val="accent6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4EA57C-AC03-44C6-9C77-49DBCB2777D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690" y="4199361"/>
            <a:ext cx="3249348" cy="7024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72200" y="317564"/>
            <a:ext cx="3124200" cy="3124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 </a:t>
            </a:r>
          </a:p>
        </p:txBody>
      </p:sp>
    </p:spTree>
    <p:extLst>
      <p:ext uri="{BB962C8B-B14F-4D97-AF65-F5344CB8AC3E}">
        <p14:creationId xmlns:p14="http://schemas.microsoft.com/office/powerpoint/2010/main" val="15698819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685800" y="1143000"/>
            <a:ext cx="5486400" cy="5257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Started with Statewide Mobility Corridors</a:t>
            </a:r>
          </a:p>
          <a:p>
            <a:pPr marL="0" indent="0">
              <a:buNone/>
            </a:pPr>
            <a:r>
              <a:rPr lang="en-US" sz="2400" dirty="0"/>
              <a:t>3-Tiers Hierarchy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Statewide Mobility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Regional Mobility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Sub-Regional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Input in from District and MPOs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Corridor Selection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990600"/>
            <a:ext cx="3684204" cy="502920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682769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382654" y="936153"/>
            <a:ext cx="4703968" cy="580813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6477000" y="973667"/>
            <a:ext cx="4191000" cy="58674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66</a:t>
            </a:r>
            <a:r>
              <a:rPr lang="en-US" dirty="0"/>
              <a:t> Corridors Identified (55 mile average length), </a:t>
            </a:r>
            <a:r>
              <a:rPr lang="en-US" dirty="0">
                <a:solidFill>
                  <a:srgbClr val="FF0000"/>
                </a:solidFill>
              </a:rPr>
              <a:t>137</a:t>
            </a:r>
            <a:r>
              <a:rPr lang="en-US" dirty="0"/>
              <a:t> Segments (average length 26 miles)</a:t>
            </a:r>
          </a:p>
          <a:p>
            <a:r>
              <a:rPr lang="en-US" dirty="0"/>
              <a:t>Coordinated with District &amp; MPO Partners</a:t>
            </a:r>
          </a:p>
          <a:p>
            <a:r>
              <a:rPr lang="en-US" dirty="0"/>
              <a:t>Focused on Statewide Mobility Corridors across the state </a:t>
            </a:r>
          </a:p>
          <a:p>
            <a:pPr lvl="1"/>
            <a:r>
              <a:rPr lang="en-US" dirty="0"/>
              <a:t>Excluded:</a:t>
            </a:r>
          </a:p>
          <a:p>
            <a:pPr lvl="2"/>
            <a:r>
              <a:rPr lang="en-US" dirty="0"/>
              <a:t>Interstates</a:t>
            </a:r>
          </a:p>
          <a:p>
            <a:pPr lvl="2"/>
            <a:r>
              <a:rPr lang="en-US" dirty="0"/>
              <a:t>Active Corridor Studies  (e.g. I-69/SR 37, SR 37 Hamilton Co., US 31, and US 30</a:t>
            </a:r>
          </a:p>
          <a:p>
            <a:pPr lvl="1"/>
            <a:r>
              <a:rPr lang="en-US" dirty="0"/>
              <a:t>5-additional corridors were included 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Statewide Corridors To Be Evaluated </a:t>
            </a:r>
          </a:p>
        </p:txBody>
      </p:sp>
    </p:spTree>
    <p:extLst>
      <p:ext uri="{BB962C8B-B14F-4D97-AF65-F5344CB8AC3E}">
        <p14:creationId xmlns:p14="http://schemas.microsoft.com/office/powerpoint/2010/main" val="38287975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210300" y="914400"/>
            <a:ext cx="4343400" cy="2362200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Support asset management to protect our investments </a:t>
            </a:r>
          </a:p>
          <a:p>
            <a:r>
              <a:rPr lang="en-US" sz="2400" dirty="0"/>
              <a:t>Considers access management opportunities to preserve corridor performance and safety</a:t>
            </a:r>
          </a:p>
          <a:p>
            <a:r>
              <a:rPr lang="en-US" sz="2400" dirty="0"/>
              <a:t>Allow for corridor protection and protective ROW purchasing 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Corridor Vision Planning?</a:t>
            </a:r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150" y="3429000"/>
            <a:ext cx="4400550" cy="2839064"/>
          </a:xfrm>
          <a:prstGeom prst="rect">
            <a:avLst/>
          </a:prstGeom>
        </p:spPr>
      </p:pic>
      <p:pic>
        <p:nvPicPr>
          <p:cNvPr id="7" name="Content Placeholder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858130"/>
            <a:ext cx="4318000" cy="3184525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sz="half" idx="2"/>
          </p:nvPr>
        </p:nvSpPr>
        <p:spPr>
          <a:xfrm>
            <a:off x="1346200" y="4343400"/>
            <a:ext cx="4343400" cy="2362200"/>
          </a:xfrm>
        </p:spPr>
        <p:txBody>
          <a:bodyPr>
            <a:normAutofit lnSpcReduction="10000"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Things Change! </a:t>
            </a:r>
            <a:r>
              <a:rPr lang="en-US" sz="2000" dirty="0"/>
              <a:t>Encourages a complete investigation of various strategies, including non-transportation strategies, such as land use planning and zoning</a:t>
            </a:r>
          </a:p>
          <a:p>
            <a:r>
              <a:rPr lang="en-US" sz="2000" dirty="0"/>
              <a:t>Plan for the future  - guidance for future infrastructure and corridor development improvements</a:t>
            </a:r>
          </a:p>
          <a:p>
            <a:endParaRPr lang="en-US" sz="2000" dirty="0"/>
          </a:p>
          <a:p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816B42E-010E-4CF2-B890-F31D70412917}"/>
              </a:ext>
            </a:extLst>
          </p:cNvPr>
          <p:cNvSpPr txBox="1">
            <a:spLocks/>
          </p:cNvSpPr>
          <p:nvPr/>
        </p:nvSpPr>
        <p:spPr>
          <a:xfrm>
            <a:off x="1346200" y="4062584"/>
            <a:ext cx="4343400" cy="380999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171446" indent="-171446" algn="l" defTabSz="685783" rtl="0" eaLnBrk="1" latinLnBrk="0" hangingPunct="1">
              <a:lnSpc>
                <a:spcPct val="90000"/>
              </a:lnSpc>
              <a:spcBef>
                <a:spcPts val="751"/>
              </a:spcBef>
              <a:buFont typeface="Arial" panose="020B0604020202020204" pitchFamily="34" charset="0"/>
              <a:buChar char="•"/>
              <a:defRPr sz="2100" kern="1200" baseline="0">
                <a:solidFill>
                  <a:srgbClr val="002060"/>
                </a:solidFill>
                <a:latin typeface="+mj-lt"/>
                <a:ea typeface="+mn-ea"/>
                <a:cs typeface="+mn-cs"/>
              </a:defRPr>
            </a:lvl1pPr>
            <a:lvl2pPr marL="51433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rgbClr val="002060"/>
                </a:solidFill>
                <a:latin typeface="+mj-lt"/>
                <a:ea typeface="+mn-ea"/>
                <a:cs typeface="+mn-cs"/>
              </a:defRPr>
            </a:lvl2pPr>
            <a:lvl3pPr marL="857229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rgbClr val="002060"/>
                </a:solidFill>
                <a:latin typeface="+mj-lt"/>
                <a:ea typeface="+mn-ea"/>
                <a:cs typeface="+mn-cs"/>
              </a:defRPr>
            </a:lvl3pPr>
            <a:lvl4pPr marL="1200121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rgbClr val="002060"/>
                </a:solidFill>
                <a:latin typeface="+mj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900" kern="1200" baseline="0">
                <a:solidFill>
                  <a:srgbClr val="002060"/>
                </a:solidFill>
                <a:latin typeface="+mj-lt"/>
                <a:ea typeface="+mn-ea"/>
                <a:cs typeface="+mn-cs"/>
              </a:defRPr>
            </a:lvl5pPr>
            <a:lvl6pPr marL="1885904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US" sz="2000" i="1" dirty="0"/>
              <a:t>Image Source: Conner Prairie Travel &amp; Transportation</a:t>
            </a:r>
            <a:endParaRPr lang="en-US" i="1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05B95ED-7EF7-45D0-BB69-7DEBFD12EA0F}"/>
              </a:ext>
            </a:extLst>
          </p:cNvPr>
          <p:cNvSpPr txBox="1">
            <a:spLocks/>
          </p:cNvSpPr>
          <p:nvPr/>
        </p:nvSpPr>
        <p:spPr>
          <a:xfrm>
            <a:off x="6096000" y="6324601"/>
            <a:ext cx="4343400" cy="380999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171446" indent="-171446" algn="l" defTabSz="685783" rtl="0" eaLnBrk="1" latinLnBrk="0" hangingPunct="1">
              <a:lnSpc>
                <a:spcPct val="90000"/>
              </a:lnSpc>
              <a:spcBef>
                <a:spcPts val="751"/>
              </a:spcBef>
              <a:buFont typeface="Arial" panose="020B0604020202020204" pitchFamily="34" charset="0"/>
              <a:buChar char="•"/>
              <a:defRPr sz="2100" kern="1200" baseline="0">
                <a:solidFill>
                  <a:srgbClr val="002060"/>
                </a:solidFill>
                <a:latin typeface="+mj-lt"/>
                <a:ea typeface="+mn-ea"/>
                <a:cs typeface="+mn-cs"/>
              </a:defRPr>
            </a:lvl1pPr>
            <a:lvl2pPr marL="51433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rgbClr val="002060"/>
                </a:solidFill>
                <a:latin typeface="+mj-lt"/>
                <a:ea typeface="+mn-ea"/>
                <a:cs typeface="+mn-cs"/>
              </a:defRPr>
            </a:lvl2pPr>
            <a:lvl3pPr marL="857229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rgbClr val="002060"/>
                </a:solidFill>
                <a:latin typeface="+mj-lt"/>
                <a:ea typeface="+mn-ea"/>
                <a:cs typeface="+mn-cs"/>
              </a:defRPr>
            </a:lvl3pPr>
            <a:lvl4pPr marL="1200121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rgbClr val="002060"/>
                </a:solidFill>
                <a:latin typeface="+mj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900" kern="1200" baseline="0">
                <a:solidFill>
                  <a:srgbClr val="002060"/>
                </a:solidFill>
                <a:latin typeface="+mj-lt"/>
                <a:ea typeface="+mn-ea"/>
                <a:cs typeface="+mn-cs"/>
              </a:defRPr>
            </a:lvl5pPr>
            <a:lvl6pPr marL="1885904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US" sz="2000" i="1" dirty="0"/>
              <a:t>Image Source: Churchill’s Mission to Rescue War Horses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7962092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8F44882-1D80-4EC4-B2E6-4BB211736C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864124"/>
            <a:ext cx="8435348" cy="4308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eaLnBrk="0" hangingPunct="0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sz="2200" b="1" dirty="0">
                <a:solidFill>
                  <a:srgbClr val="003399"/>
                </a:solidFill>
              </a:rPr>
              <a:t>Planning-Level Analysis Covering the Following Topics: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60DB5D2-6E37-42E5-9827-67C46C8BF2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6638" y="1623387"/>
            <a:ext cx="4494420" cy="19466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marL="800100" lvl="1" indent="-342900" eaLnBrk="0" hangingPunct="0"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3399"/>
                </a:solidFill>
              </a:rPr>
              <a:t>Traffic/Truck Movements &amp; Growth</a:t>
            </a:r>
          </a:p>
          <a:p>
            <a:pPr marL="800100" lvl="1" indent="-342900" eaLnBrk="0" hangingPunct="0"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3399"/>
                </a:solidFill>
              </a:rPr>
              <a:t>Traffic Capacity Analysis</a:t>
            </a:r>
          </a:p>
          <a:p>
            <a:pPr marL="800100" lvl="1" indent="-342900" eaLnBrk="0" hangingPunct="0"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3399"/>
                </a:solidFill>
              </a:rPr>
              <a:t>Bottlenecks</a:t>
            </a:r>
          </a:p>
          <a:p>
            <a:pPr marL="800100" lvl="1" indent="-342900" eaLnBrk="0" hangingPunct="0"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3399"/>
                </a:solidFill>
              </a:rPr>
              <a:t>Travel Time Reliability</a:t>
            </a:r>
          </a:p>
          <a:p>
            <a:pPr marL="800100" lvl="1" indent="-342900" eaLnBrk="0" hangingPunct="0"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3399"/>
                </a:solidFill>
              </a:rPr>
              <a:t>Safety</a:t>
            </a:r>
          </a:p>
          <a:p>
            <a:pPr marL="800100" lvl="1" indent="-342900" eaLnBrk="0" hangingPunct="0"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3399"/>
                </a:solidFill>
              </a:rPr>
              <a:t>Transit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F0607F7-1A82-403D-BBEC-2923ED2CD6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6638" y="3570073"/>
            <a:ext cx="3623682" cy="226215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marL="800100" lvl="1" indent="-342900" eaLnBrk="0" hangingPunct="0"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3399"/>
                </a:solidFill>
              </a:rPr>
              <a:t>Bike &amp; Pedestrian</a:t>
            </a:r>
          </a:p>
          <a:p>
            <a:pPr marL="800100" lvl="1" indent="-342900" eaLnBrk="0" hangingPunct="0"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3399"/>
                </a:solidFill>
              </a:rPr>
              <a:t>Land Use Impact</a:t>
            </a:r>
          </a:p>
          <a:p>
            <a:pPr marL="800100" lvl="1" indent="-342900" eaLnBrk="0" hangingPunct="0"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3399"/>
                </a:solidFill>
              </a:rPr>
              <a:t>Environmental</a:t>
            </a:r>
          </a:p>
          <a:p>
            <a:pPr marL="800100" lvl="1" indent="-342900" eaLnBrk="0" hangingPunct="0"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3399"/>
                </a:solidFill>
              </a:rPr>
              <a:t>Improvement Strategies</a:t>
            </a:r>
          </a:p>
          <a:p>
            <a:pPr marL="800100" lvl="1" indent="-342900" eaLnBrk="0" hangingPunct="0"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3399"/>
                </a:solidFill>
              </a:rPr>
              <a:t>Cost estimation</a:t>
            </a:r>
          </a:p>
          <a:p>
            <a:pPr marL="800100" lvl="1" indent="-342900" eaLnBrk="0" hangingPunct="0"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3399"/>
                </a:solidFill>
              </a:rPr>
              <a:t>Stakeholder Outreach</a:t>
            </a:r>
          </a:p>
          <a:p>
            <a:pPr marL="800100" lvl="1" indent="-342900" eaLnBrk="0" hangingPunct="0"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3399"/>
                </a:solidFill>
              </a:rPr>
              <a:t>Public Involvement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6C9EA3-1D2F-412B-8643-4F71160B95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1" y="1295011"/>
            <a:ext cx="3684227" cy="4893974"/>
          </a:xfrm>
          <a:prstGeom prst="rect">
            <a:avLst/>
          </a:prstGeom>
        </p:spPr>
      </p:pic>
      <p:sp>
        <p:nvSpPr>
          <p:cNvPr id="7" name="Title 3"/>
          <p:cNvSpPr txBox="1">
            <a:spLocks/>
          </p:cNvSpPr>
          <p:nvPr/>
        </p:nvSpPr>
        <p:spPr>
          <a:xfrm>
            <a:off x="304800" y="118708"/>
            <a:ext cx="8915400" cy="838200"/>
          </a:xfrm>
          <a:prstGeom prst="rect">
            <a:avLst/>
          </a:prstGeom>
        </p:spPr>
        <p:txBody>
          <a:bodyPr/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/>
              <a:t>Corridor Analysis</a:t>
            </a:r>
          </a:p>
        </p:txBody>
      </p:sp>
    </p:spTree>
    <p:extLst>
      <p:ext uri="{BB962C8B-B14F-4D97-AF65-F5344CB8AC3E}">
        <p14:creationId xmlns:p14="http://schemas.microsoft.com/office/powerpoint/2010/main" val="20068355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333" y="1267118"/>
            <a:ext cx="2971800" cy="45852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8610600" cy="838200"/>
          </a:xfrm>
        </p:spPr>
        <p:txBody>
          <a:bodyPr/>
          <a:lstStyle/>
          <a:p>
            <a:r>
              <a:rPr lang="en-US" dirty="0"/>
              <a:t>Land Use Consideration &amp; Planning 	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01133" y="4419600"/>
            <a:ext cx="4648200" cy="2209800"/>
          </a:xfrm>
        </p:spPr>
        <p:txBody>
          <a:bodyPr>
            <a:normAutofit fontScale="85000" lnSpcReduction="20000"/>
          </a:bodyPr>
          <a:lstStyle/>
          <a:p>
            <a:r>
              <a:rPr lang="en-US" sz="2300" dirty="0"/>
              <a:t>Where will people live, work, &amp; shop?</a:t>
            </a:r>
          </a:p>
          <a:p>
            <a:r>
              <a:rPr lang="en-US" sz="2300" dirty="0"/>
              <a:t>How will land-use change?</a:t>
            </a:r>
          </a:p>
          <a:p>
            <a:r>
              <a:rPr lang="en-US" sz="2300" dirty="0"/>
              <a:t>How demographic changes will impact travel patterns?</a:t>
            </a:r>
          </a:p>
          <a:p>
            <a:r>
              <a:rPr lang="en-US" sz="2300" dirty="0"/>
              <a:t>3-mile buffer used around corridor segments</a:t>
            </a:r>
          </a:p>
          <a:p>
            <a:r>
              <a:rPr lang="en-US" sz="2300" dirty="0"/>
              <a:t>Population &amp; employment growth shown in general categories: low, med, &amp; high</a:t>
            </a:r>
          </a:p>
        </p:txBody>
      </p:sp>
      <p:pic>
        <p:nvPicPr>
          <p:cNvPr id="9" name="Picture 8" descr="Poo Delta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4158" y="1399244"/>
            <a:ext cx="4038600" cy="28847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9601" y="894269"/>
            <a:ext cx="4061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Study looks at 30-year changes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95CB4DF-B247-44DA-BDCB-5F6511A809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4400" y="1905000"/>
            <a:ext cx="3429000" cy="292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4839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5532" y="152401"/>
            <a:ext cx="2398169" cy="30947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Leveraging Relationships &amp; Partnerships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90600"/>
            <a:ext cx="6674169" cy="5257800"/>
          </a:xfrm>
        </p:spPr>
        <p:txBody>
          <a:bodyPr>
            <a:normAutofit/>
          </a:bodyPr>
          <a:lstStyle/>
          <a:p>
            <a:r>
              <a:rPr lang="en-US" b="0" dirty="0"/>
              <a:t>Multi-Modal, Asset Management Departments, FHWA, FTA, EPA </a:t>
            </a:r>
          </a:p>
          <a:p>
            <a:r>
              <a:rPr lang="en-US" b="1" dirty="0"/>
              <a:t>State Agencies: </a:t>
            </a:r>
            <a:r>
              <a:rPr lang="en-US" b="0" dirty="0"/>
              <a:t>Department of Environmental Management, Economic Development Corporation, Public Health, Natural Resources, Tourism, and Homeland Security</a:t>
            </a:r>
          </a:p>
          <a:p>
            <a:r>
              <a:rPr lang="en-US" b="0" dirty="0"/>
              <a:t>Citizens, Stakeholders, Elected Officials, and Special Interest Groups, Indiana Economic Development Corporation   </a:t>
            </a:r>
          </a:p>
          <a:p>
            <a:endParaRPr lang="en-US" b="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2770" y="4267200"/>
            <a:ext cx="2898543" cy="211927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5531" y="3399529"/>
            <a:ext cx="2246576" cy="312766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880" y="4074265"/>
            <a:ext cx="2220820" cy="3858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057" y="5129896"/>
            <a:ext cx="1691929" cy="95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7734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Extensive Outreach: Active Transportation Survey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561" y="1295400"/>
            <a:ext cx="3086106" cy="4800610"/>
          </a:xfrm>
          <a:prstGeom prst="rect">
            <a:avLst/>
          </a:prstGeom>
        </p:spPr>
      </p:pic>
      <p:graphicFrame>
        <p:nvGraphicFramePr>
          <p:cNvPr id="7" name="Chart 6"/>
          <p:cNvGraphicFramePr>
            <a:graphicFrameLocks/>
          </p:cNvGraphicFramePr>
          <p:nvPr>
            <p:extLst/>
          </p:nvPr>
        </p:nvGraphicFramePr>
        <p:xfrm>
          <a:off x="1320936" y="2367470"/>
          <a:ext cx="3974965" cy="33475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5010150" y="3086100"/>
          <a:ext cx="2297430" cy="1409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5566">
                  <a:extLst>
                    <a:ext uri="{9D8B030D-6E8A-4147-A177-3AD203B41FA5}">
                      <a16:colId xmlns:a16="http://schemas.microsoft.com/office/drawing/2014/main" val="3846160156"/>
                    </a:ext>
                  </a:extLst>
                </a:gridCol>
                <a:gridCol w="832119">
                  <a:extLst>
                    <a:ext uri="{9D8B030D-6E8A-4147-A177-3AD203B41FA5}">
                      <a16:colId xmlns:a16="http://schemas.microsoft.com/office/drawing/2014/main" val="1245214451"/>
                    </a:ext>
                  </a:extLst>
                </a:gridCol>
                <a:gridCol w="399915">
                  <a:extLst>
                    <a:ext uri="{9D8B030D-6E8A-4147-A177-3AD203B41FA5}">
                      <a16:colId xmlns:a16="http://schemas.microsoft.com/office/drawing/2014/main" val="2925270782"/>
                    </a:ext>
                  </a:extLst>
                </a:gridCol>
                <a:gridCol w="399915">
                  <a:extLst>
                    <a:ext uri="{9D8B030D-6E8A-4147-A177-3AD203B41FA5}">
                      <a16:colId xmlns:a16="http://schemas.microsoft.com/office/drawing/2014/main" val="1040656893"/>
                    </a:ext>
                  </a:extLst>
                </a:gridCol>
                <a:gridCol w="399915">
                  <a:extLst>
                    <a:ext uri="{9D8B030D-6E8A-4147-A177-3AD203B41FA5}">
                      <a16:colId xmlns:a16="http://schemas.microsoft.com/office/drawing/2014/main" val="3147868852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b="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Gill Sans MT Condensed" panose="020B0506020104020203" pitchFamily="34" charset="0"/>
                        </a:rPr>
                        <a:t>Responses/</a:t>
                      </a:r>
                      <a:r>
                        <a:rPr lang="en-US" sz="1400" b="0" baseline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Gill Sans MT Condensed" panose="020B0506020104020203" pitchFamily="34" charset="0"/>
                        </a:rPr>
                        <a:t>SqMi</a:t>
                      </a:r>
                      <a:endParaRPr lang="en-US" sz="1400" b="0" baseline="0" dirty="0">
                        <a:solidFill>
                          <a:schemeClr val="bg2">
                            <a:lumMod val="25000"/>
                          </a:schemeClr>
                        </a:solidFill>
                        <a:latin typeface="Gill Sans MT Condensed" panose="020B0506020104020203" pitchFamily="34" charset="0"/>
                      </a:endParaRPr>
                    </a:p>
                  </a:txBody>
                  <a:tcPr marL="68580" marR="68580" marT="34290" marB="3429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 vert="vert270"/>
                </a:tc>
                <a:tc h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 vert="vert270"/>
                </a:tc>
                <a:extLst>
                  <a:ext uri="{0D108BD9-81ED-4DB2-BD59-A6C34878D82A}">
                    <a16:rowId xmlns:a16="http://schemas.microsoft.com/office/drawing/2014/main" val="128358317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T w="38100" cmpd="sng">
                      <a:noFill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T w="38100" cmpd="sng">
                      <a:noFill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Gill Sans MT Condensed" panose="020B0506020104020203" pitchFamily="34" charset="0"/>
                        </a:rPr>
                        <a:t>&lt;2</a:t>
                      </a:r>
                      <a:endParaRPr lang="en-US" sz="1400" baseline="30000" dirty="0">
                        <a:solidFill>
                          <a:schemeClr val="bg2">
                            <a:lumMod val="25000"/>
                          </a:schemeClr>
                        </a:solidFill>
                        <a:latin typeface="Gill Sans MT Condensed" panose="020B0506020104020203" pitchFamily="34" charset="0"/>
                      </a:endParaRPr>
                    </a:p>
                  </a:txBody>
                  <a:tcPr marL="68580" marR="68580" marT="34290" marB="34290" anchor="ctr">
                    <a:lnT w="38100" cmpd="sng">
                      <a:noFill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Gill Sans MT Condensed" panose="020B0506020104020203" pitchFamily="34" charset="0"/>
                        </a:rPr>
                        <a:t>2-5</a:t>
                      </a:r>
                      <a:endParaRPr lang="en-US" sz="1400" baseline="30000" dirty="0">
                        <a:solidFill>
                          <a:schemeClr val="bg2">
                            <a:lumMod val="25000"/>
                          </a:schemeClr>
                        </a:solidFill>
                        <a:latin typeface="Gill Sans MT Condensed" panose="020B0506020104020203" pitchFamily="34" charset="0"/>
                      </a:endParaRPr>
                    </a:p>
                  </a:txBody>
                  <a:tcPr marL="68580" marR="68580" marT="34290" marB="34290" anchor="ctr">
                    <a:lnT w="38100" cmpd="sng">
                      <a:noFill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Gill Sans MT Condensed" panose="020B0506020104020203" pitchFamily="34" charset="0"/>
                        </a:rPr>
                        <a:t>&gt;5</a:t>
                      </a:r>
                      <a:endParaRPr lang="en-US" sz="1400" baseline="30000" dirty="0">
                        <a:solidFill>
                          <a:schemeClr val="bg2">
                            <a:lumMod val="25000"/>
                          </a:schemeClr>
                        </a:solidFill>
                        <a:latin typeface="Gill Sans MT Condensed" panose="020B0506020104020203" pitchFamily="34" charset="0"/>
                      </a:endParaRPr>
                    </a:p>
                  </a:txBody>
                  <a:tcPr marL="68580" marR="68580" marT="34290" marB="34290" anchor="ctr">
                    <a:lnT w="38100" cmpd="sng">
                      <a:noFill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2383248"/>
                  </a:ext>
                </a:extLst>
              </a:tr>
              <a:tr h="274320">
                <a:tc rowSpan="3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Gill Sans MT Condensed" panose="020B0506020104020203" pitchFamily="34" charset="0"/>
                        </a:rPr>
                        <a:t>Type*</a:t>
                      </a:r>
                    </a:p>
                  </a:txBody>
                  <a:tcPr marL="68580" marR="68580" marT="34290" marB="34290" vert="vert270"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Gill Sans MT Condensed" panose="020B0506020104020203" pitchFamily="34" charset="0"/>
                        </a:rPr>
                        <a:t>Urban</a:t>
                      </a:r>
                    </a:p>
                  </a:txBody>
                  <a:tcPr marL="68580" marR="68580" marT="34290" marB="34290"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8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B2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590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1477906"/>
                  </a:ext>
                </a:extLst>
              </a:tr>
              <a:tr h="27432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Gill Sans MT Condensed" panose="020B0506020104020203" pitchFamily="34" charset="0"/>
                        </a:rPr>
                        <a:t>Suburban</a:t>
                      </a:r>
                    </a:p>
                  </a:txBody>
                  <a:tcPr marL="68580" marR="68580" marT="34290" marB="34290"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4B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68A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9071972"/>
                  </a:ext>
                </a:extLst>
              </a:tr>
              <a:tr h="27432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Gill Sans MT Condensed" panose="020B0506020104020203" pitchFamily="34" charset="0"/>
                        </a:rPr>
                        <a:t>Rural</a:t>
                      </a:r>
                    </a:p>
                  </a:txBody>
                  <a:tcPr marL="68580" marR="68580" marT="34290" marB="34290"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C8E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8AF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2520684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866900" y="5772150"/>
            <a:ext cx="3429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>
                <a:solidFill>
                  <a:schemeClr val="bg2">
                    <a:lumMod val="50000"/>
                  </a:schemeClr>
                </a:solidFill>
              </a:rPr>
              <a:t>*Assigned at county level using 2010 US Census Classification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76400" y="1611177"/>
            <a:ext cx="3810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Over 2,500 Survey Responses</a:t>
            </a:r>
          </a:p>
        </p:txBody>
      </p:sp>
    </p:spTree>
    <p:extLst>
      <p:ext uri="{BB962C8B-B14F-4D97-AF65-F5344CB8AC3E}">
        <p14:creationId xmlns:p14="http://schemas.microsoft.com/office/powerpoint/2010/main" val="395948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INDOT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DOT eSTIP-eTIP Presentation 2017" id="{CE1E7C8C-9DA5-44E8-BE24-25C9CB99A40A}" vid="{0FB5E41E-8C34-4AE1-AA54-17ED3F6A1C8A}"/>
    </a:ext>
  </a:extLst>
</a:theme>
</file>

<file path=ppt/theme/theme2.xml><?xml version="1.0" encoding="utf-8"?>
<a:theme xmlns:a="http://schemas.openxmlformats.org/drawingml/2006/main" name="1_Title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DOT eSTIP-eTIP Presentation 2017" id="{CE1E7C8C-9DA5-44E8-BE24-25C9CB99A40A}" vid="{1BE5B0E2-1191-469F-AB32-F139432F01C8}"/>
    </a:ext>
  </a:extLst>
</a:theme>
</file>

<file path=ppt/theme/theme3.xml><?xml version="1.0" encoding="utf-8"?>
<a:theme xmlns:a="http://schemas.openxmlformats.org/drawingml/2006/main" name="2_Blank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DOT eSTIP-eTIP Presentation 2017" id="{CE1E7C8C-9DA5-44E8-BE24-25C9CB99A40A}" vid="{8C27B2AF-61B4-4F6E-83AA-F2E97BFA3B50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INDOT eSTIP-eTIP Presentation 2017_Benefits</Template>
  <TotalTime>0</TotalTime>
  <Words>1109</Words>
  <Application>Microsoft Office PowerPoint</Application>
  <PresentationFormat>Widescreen</PresentationFormat>
  <Paragraphs>187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8" baseType="lpstr">
      <vt:lpstr>Batang</vt:lpstr>
      <vt:lpstr>Arial</vt:lpstr>
      <vt:lpstr>Calibri</vt:lpstr>
      <vt:lpstr>Calibri Light</vt:lpstr>
      <vt:lpstr>Courier New</vt:lpstr>
      <vt:lpstr>Gill Sans MT Condensed</vt:lpstr>
      <vt:lpstr>Tahoma</vt:lpstr>
      <vt:lpstr>Times New Roman</vt:lpstr>
      <vt:lpstr>Trebuchet MS</vt:lpstr>
      <vt:lpstr>Wingdings</vt:lpstr>
      <vt:lpstr>INDOT Theme</vt:lpstr>
      <vt:lpstr>1_Title Slide</vt:lpstr>
      <vt:lpstr>2_Blank Slide</vt:lpstr>
      <vt:lpstr>PowerPoint Presentation</vt:lpstr>
      <vt:lpstr>Study Purpose </vt:lpstr>
      <vt:lpstr>Corridor Selection </vt:lpstr>
      <vt:lpstr>Statewide Corridors To Be Evaluated </vt:lpstr>
      <vt:lpstr>Why Corridor Vision Planning?</vt:lpstr>
      <vt:lpstr>PowerPoint Presentation</vt:lpstr>
      <vt:lpstr>Land Use Consideration &amp; Planning  </vt:lpstr>
      <vt:lpstr>Leveraging Relationships &amp; Partnerships</vt:lpstr>
      <vt:lpstr>Extensive Outreach: Active Transportation Survey </vt:lpstr>
      <vt:lpstr>Community Remarks Citizens Engagement Map</vt:lpstr>
      <vt:lpstr>Only Survey Results: Statewide</vt:lpstr>
      <vt:lpstr>Regional Planning Coordination Meetings</vt:lpstr>
      <vt:lpstr>Multimodal Coordination</vt:lpstr>
      <vt:lpstr>Recreation Vs. Utilitarian Bike Trips</vt:lpstr>
      <vt:lpstr>Bicycle Network Suitability </vt:lpstr>
      <vt:lpstr>Environmental Red Flag Investigation Analysis </vt:lpstr>
      <vt:lpstr>Network Analysis: Traffic Flow </vt:lpstr>
      <vt:lpstr>PowerPoint Presentation</vt:lpstr>
      <vt:lpstr>PowerPoint Presentation</vt:lpstr>
      <vt:lpstr>Network Analysis: Truck Corridors </vt:lpstr>
      <vt:lpstr>Network Screening: Safety Analysis </vt:lpstr>
      <vt:lpstr>Transit/Bike/Pedestrian Needs Assessment </vt:lpstr>
      <vt:lpstr>Network Improvement Strategies &amp; Cost Est.</vt:lpstr>
      <vt:lpstr>GIS On-Line Tool Demonstration </vt:lpstr>
      <vt:lpstr>Thank You! 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2017-11-16T19:56:53Z</dcterms:created>
  <dcterms:modified xsi:type="dcterms:W3CDTF">2019-06-03T14:28:28Z</dcterms:modified>
</cp:coreProperties>
</file>